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3" autoAdjust="0"/>
    <p:restoredTop sz="94660"/>
  </p:normalViewPr>
  <p:slideViewPr>
    <p:cSldViewPr snapToGrid="0">
      <p:cViewPr>
        <p:scale>
          <a:sx n="150" d="100"/>
          <a:sy n="150" d="100"/>
        </p:scale>
        <p:origin x="446" y="5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71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385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067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895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36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6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614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89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659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39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64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331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 Box 15"/>
          <p:cNvSpPr txBox="1">
            <a:spLocks noChangeArrowheads="1"/>
          </p:cNvSpPr>
          <p:nvPr/>
        </p:nvSpPr>
        <p:spPr bwMode="auto">
          <a:xfrm>
            <a:off x="1311433" y="160776"/>
            <a:ext cx="9420603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 sz="2000" dirty="0" smtClean="0"/>
              <a:t>A temporary AS shock: aggressive response by the Central Bank</a:t>
            </a:r>
            <a:endParaRPr lang="pt-PT" altLang="pt-PT" sz="2000" dirty="0"/>
          </a:p>
        </p:txBody>
      </p:sp>
      <p:sp>
        <p:nvSpPr>
          <p:cNvPr id="414" name="Line 10"/>
          <p:cNvSpPr>
            <a:spLocks noChangeShapeType="1"/>
          </p:cNvSpPr>
          <p:nvPr/>
        </p:nvSpPr>
        <p:spPr bwMode="auto">
          <a:xfrm>
            <a:off x="9404492" y="2130640"/>
            <a:ext cx="8882" cy="2988000"/>
          </a:xfrm>
          <a:prstGeom prst="line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415" name="Line 9"/>
          <p:cNvSpPr>
            <a:spLocks noChangeShapeType="1"/>
          </p:cNvSpPr>
          <p:nvPr/>
        </p:nvSpPr>
        <p:spPr bwMode="auto">
          <a:xfrm flipH="1" flipV="1">
            <a:off x="3558678" y="3996997"/>
            <a:ext cx="709" cy="113606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16" name="Line 10"/>
          <p:cNvSpPr>
            <a:spLocks noChangeShapeType="1"/>
          </p:cNvSpPr>
          <p:nvPr/>
        </p:nvSpPr>
        <p:spPr bwMode="auto">
          <a:xfrm flipH="1">
            <a:off x="8208579" y="3083708"/>
            <a:ext cx="2455995" cy="1640557"/>
          </a:xfrm>
          <a:prstGeom prst="line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417" name="Line 9"/>
          <p:cNvSpPr>
            <a:spLocks noChangeShapeType="1"/>
          </p:cNvSpPr>
          <p:nvPr/>
        </p:nvSpPr>
        <p:spPr bwMode="auto">
          <a:xfrm flipV="1">
            <a:off x="8690265" y="3495881"/>
            <a:ext cx="3207" cy="161864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18" name="Line 4"/>
          <p:cNvSpPr>
            <a:spLocks noChangeShapeType="1"/>
          </p:cNvSpPr>
          <p:nvPr/>
        </p:nvSpPr>
        <p:spPr bwMode="auto">
          <a:xfrm>
            <a:off x="1382750" y="1918763"/>
            <a:ext cx="0" cy="410682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19" name="Line 5"/>
          <p:cNvSpPr>
            <a:spLocks noChangeShapeType="1"/>
          </p:cNvSpPr>
          <p:nvPr/>
        </p:nvSpPr>
        <p:spPr bwMode="auto">
          <a:xfrm flipH="1">
            <a:off x="724964" y="5154140"/>
            <a:ext cx="5112000" cy="47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20" name="Line 10"/>
          <p:cNvSpPr>
            <a:spLocks noChangeShapeType="1"/>
          </p:cNvSpPr>
          <p:nvPr/>
        </p:nvSpPr>
        <p:spPr bwMode="auto">
          <a:xfrm flipH="1">
            <a:off x="1382743" y="2630785"/>
            <a:ext cx="3896523" cy="2928176"/>
          </a:xfrm>
          <a:prstGeom prst="line">
            <a:avLst/>
          </a:prstGeom>
          <a:ln>
            <a:solidFill>
              <a:srgbClr val="002060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421" name="Freeform 14"/>
          <p:cNvSpPr>
            <a:spLocks/>
          </p:cNvSpPr>
          <p:nvPr/>
        </p:nvSpPr>
        <p:spPr bwMode="auto">
          <a:xfrm rot="12599911">
            <a:off x="8320628" y="2585367"/>
            <a:ext cx="1676034" cy="660788"/>
          </a:xfrm>
          <a:custGeom>
            <a:avLst/>
            <a:gdLst>
              <a:gd name="T0" fmla="*/ 2147483646 w 589"/>
              <a:gd name="T1" fmla="*/ 2147483646 h 272"/>
              <a:gd name="T2" fmla="*/ 2147483646 w 589"/>
              <a:gd name="T3" fmla="*/ 0 h 272"/>
              <a:gd name="T4" fmla="*/ 0 w 589"/>
              <a:gd name="T5" fmla="*/ 2147483646 h 272"/>
              <a:gd name="T6" fmla="*/ 0 60000 65536"/>
              <a:gd name="T7" fmla="*/ 0 60000 65536"/>
              <a:gd name="T8" fmla="*/ 0 60000 65536"/>
              <a:gd name="T9" fmla="*/ 0 w 589"/>
              <a:gd name="T10" fmla="*/ 0 h 272"/>
              <a:gd name="T11" fmla="*/ 589 w 589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9" h="272">
                <a:moveTo>
                  <a:pt x="589" y="272"/>
                </a:moveTo>
                <a:cubicBezTo>
                  <a:pt x="479" y="136"/>
                  <a:pt x="370" y="0"/>
                  <a:pt x="272" y="0"/>
                </a:cubicBezTo>
                <a:cubicBezTo>
                  <a:pt x="174" y="0"/>
                  <a:pt x="45" y="227"/>
                  <a:pt x="0" y="272"/>
                </a:cubicBezTo>
              </a:path>
            </a:pathLst>
          </a:custGeom>
          <a:noFill/>
          <a:ln w="317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22" name="Line 8"/>
          <p:cNvSpPr>
            <a:spLocks noChangeShapeType="1"/>
          </p:cNvSpPr>
          <p:nvPr/>
        </p:nvSpPr>
        <p:spPr bwMode="auto">
          <a:xfrm flipV="1">
            <a:off x="1402511" y="3418663"/>
            <a:ext cx="5161298" cy="10036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23" name="Oval 422"/>
          <p:cNvSpPr/>
          <p:nvPr/>
        </p:nvSpPr>
        <p:spPr>
          <a:xfrm>
            <a:off x="1331845" y="5507571"/>
            <a:ext cx="108000" cy="1080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24" name="Text Box 23"/>
          <p:cNvSpPr txBox="1">
            <a:spLocks noChangeArrowheads="1"/>
          </p:cNvSpPr>
          <p:nvPr/>
        </p:nvSpPr>
        <p:spPr bwMode="auto">
          <a:xfrm>
            <a:off x="5221733" y="5107462"/>
            <a:ext cx="2343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400" dirty="0"/>
              <a:t> </a:t>
            </a:r>
            <a:endParaRPr lang="pt-PT" altLang="pt-PT" sz="1400" dirty="0">
              <a:latin typeface="dcti10" panose="020B0500000000000000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5" name="Text Box 23"/>
              <p:cNvSpPr txBox="1">
                <a:spLocks noChangeArrowheads="1"/>
              </p:cNvSpPr>
              <p:nvPr/>
            </p:nvSpPr>
            <p:spPr bwMode="auto">
              <a:xfrm>
                <a:off x="1007769" y="1784349"/>
                <a:ext cx="44826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None/>
                </a:pPr>
                <a:r>
                  <a:rPr lang="pt-PT" altLang="pt-PT" sz="1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PT" altLang="pt-PT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pt-PT" altLang="pt-PT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pt-PT" altLang="pt-PT" sz="2000" dirty="0">
                  <a:latin typeface="dcti10" panose="020B0500000000000000" pitchFamily="34" charset="0"/>
                </a:endParaRPr>
              </a:p>
            </p:txBody>
          </p:sp>
        </mc:Choice>
        <mc:Fallback>
          <p:sp>
            <p:nvSpPr>
              <p:cNvPr id="425" name="Text 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07769" y="1784349"/>
                <a:ext cx="448264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6" name="TextBox 425"/>
              <p:cNvSpPr txBox="1"/>
              <p:nvPr/>
            </p:nvSpPr>
            <p:spPr>
              <a:xfrm>
                <a:off x="909427" y="5303153"/>
                <a:ext cx="388696" cy="5116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pt-PT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pt-PT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num>
                        <m:den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426" name="TextBox 4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427" y="5303153"/>
                <a:ext cx="388696" cy="5116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7" name="TextBox 426"/>
              <p:cNvSpPr txBox="1"/>
              <p:nvPr/>
            </p:nvSpPr>
            <p:spPr>
              <a:xfrm>
                <a:off x="6615759" y="3218883"/>
                <a:ext cx="2964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427" name="TextBox 4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5759" y="3218883"/>
                <a:ext cx="296491" cy="276999"/>
              </a:xfrm>
              <a:prstGeom prst="rect">
                <a:avLst/>
              </a:prstGeom>
              <a:blipFill>
                <a:blip r:embed="rId4"/>
                <a:stretch>
                  <a:fillRect l="-12245" r="-8163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8" name="TextBox 427"/>
              <p:cNvSpPr txBox="1"/>
              <p:nvPr/>
            </p:nvSpPr>
            <p:spPr>
              <a:xfrm>
                <a:off x="4940076" y="5114421"/>
                <a:ext cx="2438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428" name="TextBox 4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0076" y="5114421"/>
                <a:ext cx="243849" cy="276999"/>
              </a:xfrm>
              <a:prstGeom prst="rect">
                <a:avLst/>
              </a:prstGeom>
              <a:blipFill>
                <a:blip r:embed="rId5"/>
                <a:stretch>
                  <a:fillRect l="-15000" r="-10000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9" name="Straight Arrow Connector 428"/>
          <p:cNvCxnSpPr/>
          <p:nvPr/>
        </p:nvCxnSpPr>
        <p:spPr>
          <a:xfrm flipH="1" flipV="1">
            <a:off x="10079611" y="2595607"/>
            <a:ext cx="3415" cy="773966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30" name="Text Box 15"/>
          <p:cNvSpPr txBox="1">
            <a:spLocks noChangeArrowheads="1"/>
          </p:cNvSpPr>
          <p:nvPr/>
        </p:nvSpPr>
        <p:spPr bwMode="auto">
          <a:xfrm>
            <a:off x="7723756" y="2180100"/>
            <a:ext cx="942887" cy="246221"/>
          </a:xfrm>
          <a:prstGeom prst="rect">
            <a:avLst/>
          </a:prstGeom>
          <a:ln>
            <a:solidFill>
              <a:schemeClr val="accent4"/>
            </a:solidFill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000" dirty="0" smtClean="0"/>
              <a:t>Supply shock</a:t>
            </a:r>
            <a:endParaRPr lang="pt-PT" altLang="pt-PT" sz="1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1" name="TextBox 430"/>
              <p:cNvSpPr txBox="1"/>
              <p:nvPr/>
            </p:nvSpPr>
            <p:spPr>
              <a:xfrm>
                <a:off x="5562177" y="5126477"/>
                <a:ext cx="1669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431" name="TextBox 4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177" y="5126477"/>
                <a:ext cx="166969" cy="276999"/>
              </a:xfrm>
              <a:prstGeom prst="rect">
                <a:avLst/>
              </a:prstGeom>
              <a:blipFill>
                <a:blip r:embed="rId6"/>
                <a:stretch>
                  <a:fillRect l="-21429" r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2" name="Line 4"/>
          <p:cNvSpPr>
            <a:spLocks noChangeShapeType="1"/>
          </p:cNvSpPr>
          <p:nvPr/>
        </p:nvSpPr>
        <p:spPr bwMode="auto">
          <a:xfrm flipH="1">
            <a:off x="6924010" y="1898803"/>
            <a:ext cx="4943" cy="371173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33" name="Line 5"/>
          <p:cNvSpPr>
            <a:spLocks noChangeShapeType="1"/>
          </p:cNvSpPr>
          <p:nvPr/>
        </p:nvSpPr>
        <p:spPr bwMode="auto">
          <a:xfrm flipH="1">
            <a:off x="6271168" y="5134180"/>
            <a:ext cx="4808247" cy="47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34" name="Line 10"/>
          <p:cNvSpPr>
            <a:spLocks noChangeShapeType="1"/>
          </p:cNvSpPr>
          <p:nvPr/>
        </p:nvSpPr>
        <p:spPr bwMode="auto">
          <a:xfrm flipH="1">
            <a:off x="7197124" y="2122236"/>
            <a:ext cx="3418355" cy="2304398"/>
          </a:xfrm>
          <a:prstGeom prst="line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435" name="Line 8"/>
          <p:cNvSpPr>
            <a:spLocks noChangeShapeType="1"/>
          </p:cNvSpPr>
          <p:nvPr/>
        </p:nvSpPr>
        <p:spPr bwMode="auto">
          <a:xfrm>
            <a:off x="6920047" y="3917110"/>
            <a:ext cx="2408755" cy="72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36" name="Text Box 23"/>
          <p:cNvSpPr txBox="1">
            <a:spLocks noChangeArrowheads="1"/>
          </p:cNvSpPr>
          <p:nvPr/>
        </p:nvSpPr>
        <p:spPr bwMode="auto">
          <a:xfrm>
            <a:off x="10767936" y="5087502"/>
            <a:ext cx="2343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400" dirty="0"/>
              <a:t> </a:t>
            </a:r>
            <a:endParaRPr lang="pt-PT" altLang="pt-PT" sz="1400" dirty="0">
              <a:latin typeface="dcti10" panose="020B0500000000000000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7" name="Text Box 23"/>
              <p:cNvSpPr txBox="1">
                <a:spLocks noChangeArrowheads="1"/>
              </p:cNvSpPr>
              <p:nvPr/>
            </p:nvSpPr>
            <p:spPr bwMode="auto">
              <a:xfrm>
                <a:off x="6553972" y="1764389"/>
                <a:ext cx="44826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None/>
                </a:pPr>
                <a:r>
                  <a:rPr lang="pt-PT" altLang="pt-PT" sz="1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PT" altLang="pt-PT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pt-PT" altLang="pt-PT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pt-PT" altLang="pt-PT" sz="2000" dirty="0">
                  <a:latin typeface="dcti10" panose="020B0500000000000000" pitchFamily="34" charset="0"/>
                </a:endParaRPr>
              </a:p>
            </p:txBody>
          </p:sp>
        </mc:Choice>
        <mc:Fallback>
          <p:sp>
            <p:nvSpPr>
              <p:cNvPr id="437" name="Text 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53972" y="1764389"/>
                <a:ext cx="448264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8" name="TextBox 437"/>
              <p:cNvSpPr txBox="1"/>
              <p:nvPr/>
            </p:nvSpPr>
            <p:spPr>
              <a:xfrm>
                <a:off x="8569109" y="5198300"/>
                <a:ext cx="2618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438" name="TextBox 4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9109" y="5198300"/>
                <a:ext cx="261803" cy="276999"/>
              </a:xfrm>
              <a:prstGeom prst="rect">
                <a:avLst/>
              </a:prstGeom>
              <a:blipFill>
                <a:blip r:embed="rId8"/>
                <a:stretch>
                  <a:fillRect l="-23256" r="-6977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9" name="TextBox 438"/>
              <p:cNvSpPr txBox="1"/>
              <p:nvPr/>
            </p:nvSpPr>
            <p:spPr>
              <a:xfrm>
                <a:off x="6977317" y="2176775"/>
                <a:ext cx="4475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𝐴𝐷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439" name="TextBox 4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7317" y="2176775"/>
                <a:ext cx="447558" cy="276999"/>
              </a:xfrm>
              <a:prstGeom prst="rect">
                <a:avLst/>
              </a:prstGeom>
              <a:blipFill>
                <a:blip r:embed="rId9"/>
                <a:stretch>
                  <a:fillRect l="-12329" r="-5479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0" name="Straight Arrow Connector 439"/>
          <p:cNvCxnSpPr/>
          <p:nvPr/>
        </p:nvCxnSpPr>
        <p:spPr>
          <a:xfrm>
            <a:off x="7907487" y="4313260"/>
            <a:ext cx="163392" cy="141923"/>
          </a:xfrm>
          <a:prstGeom prst="straightConnector1">
            <a:avLst/>
          </a:prstGeom>
          <a:ln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41" name="Text Box 15"/>
          <p:cNvSpPr txBox="1">
            <a:spLocks noChangeArrowheads="1"/>
          </p:cNvSpPr>
          <p:nvPr/>
        </p:nvSpPr>
        <p:spPr bwMode="auto">
          <a:xfrm>
            <a:off x="9355983" y="3550904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2" name="TextBox 441"/>
              <p:cNvSpPr txBox="1"/>
              <p:nvPr/>
            </p:nvSpPr>
            <p:spPr>
              <a:xfrm>
                <a:off x="10867993" y="5154141"/>
                <a:ext cx="198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442" name="TextBox 4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7993" y="5154141"/>
                <a:ext cx="198003" cy="276999"/>
              </a:xfrm>
              <a:prstGeom prst="rect">
                <a:avLst/>
              </a:prstGeom>
              <a:blipFill>
                <a:blip r:embed="rId10"/>
                <a:stretch>
                  <a:fillRect l="-31250" r="-25000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3" name="Line 10"/>
          <p:cNvSpPr>
            <a:spLocks noChangeShapeType="1"/>
          </p:cNvSpPr>
          <p:nvPr/>
        </p:nvSpPr>
        <p:spPr bwMode="auto">
          <a:xfrm>
            <a:off x="7263920" y="2431473"/>
            <a:ext cx="3453427" cy="2387779"/>
          </a:xfrm>
          <a:prstGeom prst="line">
            <a:avLst/>
          </a:prstGeom>
          <a:ln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4" name="TextBox 443"/>
              <p:cNvSpPr txBox="1"/>
              <p:nvPr/>
            </p:nvSpPr>
            <p:spPr>
              <a:xfrm>
                <a:off x="6636911" y="3743686"/>
                <a:ext cx="3207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444" name="TextBox 4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6911" y="3743686"/>
                <a:ext cx="320793" cy="276999"/>
              </a:xfrm>
              <a:prstGeom prst="rect">
                <a:avLst/>
              </a:prstGeom>
              <a:blipFill>
                <a:blip r:embed="rId11"/>
                <a:stretch>
                  <a:fillRect l="-9615" t="-4348" r="-5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5" name="TextBox 444"/>
              <p:cNvSpPr txBox="1"/>
              <p:nvPr/>
            </p:nvSpPr>
            <p:spPr>
              <a:xfrm>
                <a:off x="1051815" y="3764622"/>
                <a:ext cx="3207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445" name="TextBox 4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815" y="3764622"/>
                <a:ext cx="320793" cy="276999"/>
              </a:xfrm>
              <a:prstGeom prst="rect">
                <a:avLst/>
              </a:prstGeom>
              <a:blipFill>
                <a:blip r:embed="rId12"/>
                <a:stretch>
                  <a:fillRect l="-9615" t="-4444" r="-5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6" name="TextBox 445"/>
              <p:cNvSpPr txBox="1"/>
              <p:nvPr/>
            </p:nvSpPr>
            <p:spPr>
              <a:xfrm>
                <a:off x="9325523" y="5193109"/>
                <a:ext cx="3244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p>
                      </m:sSup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446" name="TextBox 4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5523" y="5193109"/>
                <a:ext cx="324448" cy="276999"/>
              </a:xfrm>
              <a:prstGeom prst="rect">
                <a:avLst/>
              </a:prstGeom>
              <a:blipFill>
                <a:blip r:embed="rId13"/>
                <a:stretch>
                  <a:fillRect l="-16981" t="-4444" r="-566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7" name="Oval 446"/>
          <p:cNvSpPr/>
          <p:nvPr/>
        </p:nvSpPr>
        <p:spPr>
          <a:xfrm>
            <a:off x="9358481" y="5080180"/>
            <a:ext cx="108000" cy="108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48" name="Oval 447"/>
          <p:cNvSpPr/>
          <p:nvPr/>
        </p:nvSpPr>
        <p:spPr>
          <a:xfrm>
            <a:off x="8632682" y="3364663"/>
            <a:ext cx="108000" cy="108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9" name="TextBox 448"/>
              <p:cNvSpPr txBox="1"/>
              <p:nvPr/>
            </p:nvSpPr>
            <p:spPr>
              <a:xfrm>
                <a:off x="9099947" y="1883596"/>
                <a:ext cx="5959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0" i="1" smtClean="0">
                          <a:latin typeface="Cambria Math" panose="02040503050406030204" pitchFamily="18" charset="0"/>
                        </a:rPr>
                        <m:t>𝐿𝑅𝐴𝑆</m:t>
                      </m:r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449" name="TextBox 4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9947" y="1883596"/>
                <a:ext cx="595996" cy="276999"/>
              </a:xfrm>
              <a:prstGeom prst="rect">
                <a:avLst/>
              </a:prstGeom>
              <a:blipFill>
                <a:blip r:embed="rId14"/>
                <a:stretch>
                  <a:fillRect l="-9184" r="-8163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0" name="Text Box 15"/>
          <p:cNvSpPr txBox="1">
            <a:spLocks noChangeArrowheads="1"/>
          </p:cNvSpPr>
          <p:nvPr/>
        </p:nvSpPr>
        <p:spPr bwMode="auto">
          <a:xfrm>
            <a:off x="8547067" y="3434353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2</a:t>
            </a:r>
          </a:p>
        </p:txBody>
      </p:sp>
      <p:sp>
        <p:nvSpPr>
          <p:cNvPr id="451" name="Oval 450"/>
          <p:cNvSpPr/>
          <p:nvPr/>
        </p:nvSpPr>
        <p:spPr>
          <a:xfrm>
            <a:off x="9353965" y="3866985"/>
            <a:ext cx="108000" cy="108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b="1" dirty="0"/>
          </a:p>
        </p:txBody>
      </p:sp>
      <p:sp>
        <p:nvSpPr>
          <p:cNvPr id="452" name="Line 8"/>
          <p:cNvSpPr>
            <a:spLocks noChangeShapeType="1"/>
          </p:cNvSpPr>
          <p:nvPr/>
        </p:nvSpPr>
        <p:spPr bwMode="auto">
          <a:xfrm>
            <a:off x="6945424" y="3409979"/>
            <a:ext cx="1658170" cy="1911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53" name="Line 8"/>
          <p:cNvSpPr>
            <a:spLocks noChangeShapeType="1"/>
          </p:cNvSpPr>
          <p:nvPr/>
        </p:nvSpPr>
        <p:spPr bwMode="auto">
          <a:xfrm flipV="1">
            <a:off x="1393917" y="3922424"/>
            <a:ext cx="5111104" cy="6879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54" name="TextBox 453"/>
              <p:cNvSpPr txBox="1"/>
              <p:nvPr/>
            </p:nvSpPr>
            <p:spPr>
              <a:xfrm>
                <a:off x="1055798" y="4230822"/>
                <a:ext cx="2964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454" name="TextBox 4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798" y="4230822"/>
                <a:ext cx="296491" cy="276999"/>
              </a:xfrm>
              <a:prstGeom prst="rect">
                <a:avLst/>
              </a:prstGeom>
              <a:blipFill>
                <a:blip r:embed="rId15"/>
                <a:stretch>
                  <a:fillRect l="-12245" r="-8163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5" name="TextBox 454"/>
              <p:cNvSpPr txBox="1"/>
              <p:nvPr/>
            </p:nvSpPr>
            <p:spPr>
              <a:xfrm>
                <a:off x="1052234" y="3241262"/>
                <a:ext cx="2964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455" name="TextBox 4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234" y="3241262"/>
                <a:ext cx="296491" cy="276999"/>
              </a:xfrm>
              <a:prstGeom prst="rect">
                <a:avLst/>
              </a:prstGeom>
              <a:blipFill>
                <a:blip r:embed="rId16"/>
                <a:stretch>
                  <a:fillRect l="-12500" r="-8333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6" name="Oval 455"/>
          <p:cNvSpPr/>
          <p:nvPr/>
        </p:nvSpPr>
        <p:spPr>
          <a:xfrm>
            <a:off x="3505339" y="3859576"/>
            <a:ext cx="108000" cy="1080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57" name="Text Box 15"/>
          <p:cNvSpPr txBox="1">
            <a:spLocks noChangeArrowheads="1"/>
          </p:cNvSpPr>
          <p:nvPr/>
        </p:nvSpPr>
        <p:spPr bwMode="auto">
          <a:xfrm>
            <a:off x="7815090" y="3583273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58" name="TextBox 457"/>
              <p:cNvSpPr txBox="1"/>
              <p:nvPr/>
            </p:nvSpPr>
            <p:spPr>
              <a:xfrm>
                <a:off x="6958190" y="2973344"/>
                <a:ext cx="452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𝐴𝐷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458" name="TextBox 4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8190" y="2973344"/>
                <a:ext cx="452880" cy="276999"/>
              </a:xfrm>
              <a:prstGeom prst="rect">
                <a:avLst/>
              </a:prstGeom>
              <a:blipFill>
                <a:blip r:embed="rId17"/>
                <a:stretch>
                  <a:fillRect l="-10667" r="-5333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9" name="Text Box 15"/>
          <p:cNvSpPr txBox="1">
            <a:spLocks noChangeArrowheads="1"/>
          </p:cNvSpPr>
          <p:nvPr/>
        </p:nvSpPr>
        <p:spPr bwMode="auto">
          <a:xfrm>
            <a:off x="3400113" y="3581711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1</a:t>
            </a:r>
          </a:p>
        </p:txBody>
      </p:sp>
      <p:sp>
        <p:nvSpPr>
          <p:cNvPr id="460" name="Text Box 15"/>
          <p:cNvSpPr txBox="1">
            <a:spLocks noChangeArrowheads="1"/>
          </p:cNvSpPr>
          <p:nvPr/>
        </p:nvSpPr>
        <p:spPr bwMode="auto">
          <a:xfrm>
            <a:off x="4898002" y="3400559"/>
            <a:ext cx="28461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1" name="TextBox 460"/>
              <p:cNvSpPr txBox="1"/>
              <p:nvPr/>
            </p:nvSpPr>
            <p:spPr>
              <a:xfrm>
                <a:off x="10615479" y="2827320"/>
                <a:ext cx="4178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𝐴𝑆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461" name="TextBox 4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5479" y="2827320"/>
                <a:ext cx="417807" cy="276999"/>
              </a:xfrm>
              <a:prstGeom prst="rect">
                <a:avLst/>
              </a:prstGeom>
              <a:blipFill>
                <a:blip r:embed="rId18"/>
                <a:stretch>
                  <a:fillRect l="-11594" r="-4348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2" name="TextBox 461"/>
              <p:cNvSpPr txBox="1"/>
              <p:nvPr/>
            </p:nvSpPr>
            <p:spPr>
              <a:xfrm>
                <a:off x="10572250" y="2040528"/>
                <a:ext cx="4178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𝐴𝑆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462" name="TextBox 4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2250" y="2040528"/>
                <a:ext cx="417807" cy="276999"/>
              </a:xfrm>
              <a:prstGeom prst="rect">
                <a:avLst/>
              </a:prstGeom>
              <a:blipFill>
                <a:blip r:embed="rId19"/>
                <a:stretch>
                  <a:fillRect l="-11594" r="-5797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3" name="Straight Arrow Connector 462"/>
          <p:cNvCxnSpPr/>
          <p:nvPr/>
        </p:nvCxnSpPr>
        <p:spPr>
          <a:xfrm>
            <a:off x="8097646" y="4470020"/>
            <a:ext cx="163392" cy="141923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64" name="Text Box 15"/>
          <p:cNvSpPr txBox="1">
            <a:spLocks noChangeArrowheads="1"/>
          </p:cNvSpPr>
          <p:nvPr/>
        </p:nvSpPr>
        <p:spPr bwMode="auto">
          <a:xfrm>
            <a:off x="7000002" y="5648684"/>
            <a:ext cx="1446230" cy="276999"/>
          </a:xfrm>
          <a:prstGeom prst="rect">
            <a:avLst/>
          </a:prstGeom>
          <a:ln>
            <a:solidFill>
              <a:schemeClr val="accent4"/>
            </a:solidFill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200" dirty="0" smtClean="0"/>
              <a:t>Supply adjustment</a:t>
            </a:r>
            <a:endParaRPr lang="pt-PT" altLang="pt-PT" sz="1200" dirty="0"/>
          </a:p>
        </p:txBody>
      </p:sp>
      <p:sp>
        <p:nvSpPr>
          <p:cNvPr id="465" name="Freeform 14"/>
          <p:cNvSpPr>
            <a:spLocks/>
          </p:cNvSpPr>
          <p:nvPr/>
        </p:nvSpPr>
        <p:spPr bwMode="auto">
          <a:xfrm rot="6534738" flipV="1">
            <a:off x="6836606" y="4755825"/>
            <a:ext cx="1352528" cy="338876"/>
          </a:xfrm>
          <a:custGeom>
            <a:avLst/>
            <a:gdLst>
              <a:gd name="T0" fmla="*/ 2147483646 w 589"/>
              <a:gd name="T1" fmla="*/ 2147483646 h 272"/>
              <a:gd name="T2" fmla="*/ 2147483646 w 589"/>
              <a:gd name="T3" fmla="*/ 0 h 272"/>
              <a:gd name="T4" fmla="*/ 0 w 589"/>
              <a:gd name="T5" fmla="*/ 2147483646 h 272"/>
              <a:gd name="T6" fmla="*/ 0 60000 65536"/>
              <a:gd name="T7" fmla="*/ 0 60000 65536"/>
              <a:gd name="T8" fmla="*/ 0 60000 65536"/>
              <a:gd name="T9" fmla="*/ 0 w 589"/>
              <a:gd name="T10" fmla="*/ 0 h 272"/>
              <a:gd name="T11" fmla="*/ 589 w 589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9" h="272">
                <a:moveTo>
                  <a:pt x="589" y="272"/>
                </a:moveTo>
                <a:cubicBezTo>
                  <a:pt x="479" y="136"/>
                  <a:pt x="370" y="0"/>
                  <a:pt x="272" y="0"/>
                </a:cubicBezTo>
                <a:cubicBezTo>
                  <a:pt x="174" y="0"/>
                  <a:pt x="45" y="227"/>
                  <a:pt x="0" y="272"/>
                </a:cubicBezTo>
              </a:path>
            </a:pathLst>
          </a:custGeom>
          <a:noFill/>
          <a:ln w="317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cxnSp>
        <p:nvCxnSpPr>
          <p:cNvPr id="466" name="Straight Arrow Connector 465"/>
          <p:cNvCxnSpPr/>
          <p:nvPr/>
        </p:nvCxnSpPr>
        <p:spPr>
          <a:xfrm>
            <a:off x="3585085" y="5041434"/>
            <a:ext cx="1404000" cy="0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67" name="Straight Arrow Connector 466"/>
          <p:cNvCxnSpPr/>
          <p:nvPr/>
        </p:nvCxnSpPr>
        <p:spPr>
          <a:xfrm flipH="1">
            <a:off x="4745555" y="3097200"/>
            <a:ext cx="648000" cy="4595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68" name="Line 9"/>
          <p:cNvSpPr>
            <a:spLocks noChangeShapeType="1"/>
          </p:cNvSpPr>
          <p:nvPr/>
        </p:nvSpPr>
        <p:spPr bwMode="auto">
          <a:xfrm flipV="1">
            <a:off x="5045885" y="3473193"/>
            <a:ext cx="553" cy="166401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cxnSp>
        <p:nvCxnSpPr>
          <p:cNvPr id="469" name="Straight Arrow Connector 468"/>
          <p:cNvCxnSpPr/>
          <p:nvPr/>
        </p:nvCxnSpPr>
        <p:spPr>
          <a:xfrm>
            <a:off x="7729390" y="4146901"/>
            <a:ext cx="163392" cy="141923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70" name="Text Box 15"/>
          <p:cNvSpPr txBox="1">
            <a:spLocks noChangeArrowheads="1"/>
          </p:cNvSpPr>
          <p:nvPr/>
        </p:nvSpPr>
        <p:spPr bwMode="auto">
          <a:xfrm>
            <a:off x="1509468" y="2331511"/>
            <a:ext cx="1437774" cy="707886"/>
          </a:xfrm>
          <a:prstGeom prst="rect">
            <a:avLst/>
          </a:prstGeom>
          <a:ln>
            <a:solidFill>
              <a:schemeClr val="accent4"/>
            </a:solidFill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pt-PT" sz="1000" dirty="0"/>
              <a:t>Aggressive reaction by the central bank, with a drastic increase in interest rates</a:t>
            </a:r>
            <a:endParaRPr lang="pt-PT" altLang="pt-PT" sz="1000" dirty="0"/>
          </a:p>
        </p:txBody>
      </p:sp>
      <p:sp>
        <p:nvSpPr>
          <p:cNvPr id="471" name="Freeform 14"/>
          <p:cNvSpPr>
            <a:spLocks/>
          </p:cNvSpPr>
          <p:nvPr/>
        </p:nvSpPr>
        <p:spPr bwMode="auto">
          <a:xfrm rot="11126223" flipV="1">
            <a:off x="2977043" y="2214470"/>
            <a:ext cx="2290655" cy="628084"/>
          </a:xfrm>
          <a:custGeom>
            <a:avLst/>
            <a:gdLst>
              <a:gd name="T0" fmla="*/ 2147483646 w 589"/>
              <a:gd name="T1" fmla="*/ 2147483646 h 272"/>
              <a:gd name="T2" fmla="*/ 2147483646 w 589"/>
              <a:gd name="T3" fmla="*/ 0 h 272"/>
              <a:gd name="T4" fmla="*/ 0 w 589"/>
              <a:gd name="T5" fmla="*/ 2147483646 h 272"/>
              <a:gd name="T6" fmla="*/ 0 60000 65536"/>
              <a:gd name="T7" fmla="*/ 0 60000 65536"/>
              <a:gd name="T8" fmla="*/ 0 60000 65536"/>
              <a:gd name="T9" fmla="*/ 0 w 589"/>
              <a:gd name="T10" fmla="*/ 0 h 272"/>
              <a:gd name="T11" fmla="*/ 589 w 589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9" h="272">
                <a:moveTo>
                  <a:pt x="589" y="272"/>
                </a:moveTo>
                <a:cubicBezTo>
                  <a:pt x="479" y="136"/>
                  <a:pt x="370" y="0"/>
                  <a:pt x="272" y="0"/>
                </a:cubicBezTo>
                <a:cubicBezTo>
                  <a:pt x="174" y="0"/>
                  <a:pt x="45" y="227"/>
                  <a:pt x="0" y="272"/>
                </a:cubicBezTo>
              </a:path>
            </a:pathLst>
          </a:custGeom>
          <a:noFill/>
          <a:ln w="317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72" name="Line 10"/>
          <p:cNvSpPr>
            <a:spLocks noChangeShapeType="1"/>
          </p:cNvSpPr>
          <p:nvPr/>
        </p:nvSpPr>
        <p:spPr bwMode="auto">
          <a:xfrm>
            <a:off x="6976120" y="3229159"/>
            <a:ext cx="2612549" cy="1788608"/>
          </a:xfrm>
          <a:prstGeom prst="line">
            <a:avLst/>
          </a:prstGeom>
          <a:ln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473" name="Oval 472"/>
          <p:cNvSpPr/>
          <p:nvPr/>
        </p:nvSpPr>
        <p:spPr>
          <a:xfrm>
            <a:off x="7898223" y="3858719"/>
            <a:ext cx="108000" cy="108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74" name="Line 10"/>
          <p:cNvSpPr>
            <a:spLocks noChangeShapeType="1"/>
          </p:cNvSpPr>
          <p:nvPr/>
        </p:nvSpPr>
        <p:spPr bwMode="auto">
          <a:xfrm flipH="1">
            <a:off x="2624126" y="2677820"/>
            <a:ext cx="3416319" cy="2555839"/>
          </a:xfrm>
          <a:prstGeom prst="line">
            <a:avLst/>
          </a:prstGeom>
          <a:ln>
            <a:solidFill>
              <a:srgbClr val="002060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475" name="Oval 474"/>
          <p:cNvSpPr/>
          <p:nvPr/>
        </p:nvSpPr>
        <p:spPr>
          <a:xfrm>
            <a:off x="4312669" y="3861468"/>
            <a:ext cx="108000" cy="1080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476" name="Straight Arrow Connector 475"/>
          <p:cNvCxnSpPr/>
          <p:nvPr/>
        </p:nvCxnSpPr>
        <p:spPr>
          <a:xfrm flipV="1">
            <a:off x="4911591" y="2956630"/>
            <a:ext cx="684000" cy="7009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77" name="TextBox 476"/>
              <p:cNvSpPr txBox="1"/>
              <p:nvPr/>
            </p:nvSpPr>
            <p:spPr>
              <a:xfrm>
                <a:off x="7832446" y="5191747"/>
                <a:ext cx="2618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477" name="TextBox 4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2446" y="5191747"/>
                <a:ext cx="261803" cy="276999"/>
              </a:xfrm>
              <a:prstGeom prst="rect">
                <a:avLst/>
              </a:prstGeom>
              <a:blipFill>
                <a:blip r:embed="rId20"/>
                <a:stretch>
                  <a:fillRect l="-23256" r="-6977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8" name="Oval 477"/>
          <p:cNvSpPr/>
          <p:nvPr/>
        </p:nvSpPr>
        <p:spPr>
          <a:xfrm>
            <a:off x="8640366" y="4366128"/>
            <a:ext cx="108000" cy="108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79" name="Line 8"/>
          <p:cNvSpPr>
            <a:spLocks noChangeShapeType="1"/>
          </p:cNvSpPr>
          <p:nvPr/>
        </p:nvSpPr>
        <p:spPr bwMode="auto">
          <a:xfrm>
            <a:off x="6963300" y="4414348"/>
            <a:ext cx="1658170" cy="1911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80" name="Line 8"/>
          <p:cNvSpPr>
            <a:spLocks noChangeShapeType="1"/>
          </p:cNvSpPr>
          <p:nvPr/>
        </p:nvSpPr>
        <p:spPr bwMode="auto">
          <a:xfrm flipV="1">
            <a:off x="1408268" y="4425911"/>
            <a:ext cx="5111104" cy="6879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1" name="TextBox 480"/>
              <p:cNvSpPr txBox="1"/>
              <p:nvPr/>
            </p:nvSpPr>
            <p:spPr>
              <a:xfrm>
                <a:off x="6614619" y="4224948"/>
                <a:ext cx="2964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481" name="TextBox 4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4619" y="4224948"/>
                <a:ext cx="296491" cy="276999"/>
              </a:xfrm>
              <a:prstGeom prst="rect">
                <a:avLst/>
              </a:prstGeom>
              <a:blipFill>
                <a:blip r:embed="rId21"/>
                <a:stretch>
                  <a:fillRect l="-12245" r="-8163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2" name="TextBox 481"/>
              <p:cNvSpPr txBox="1"/>
              <p:nvPr/>
            </p:nvSpPr>
            <p:spPr>
              <a:xfrm>
                <a:off x="4964766" y="2335959"/>
                <a:ext cx="4699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𝑀𝑃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482" name="TextBox 4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4766" y="2335959"/>
                <a:ext cx="469937" cy="276999"/>
              </a:xfrm>
              <a:prstGeom prst="rect">
                <a:avLst/>
              </a:prstGeom>
              <a:blipFill>
                <a:blip r:embed="rId22"/>
                <a:stretch>
                  <a:fillRect l="-10256" r="-5128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3" name="TextBox 482"/>
              <p:cNvSpPr txBox="1"/>
              <p:nvPr/>
            </p:nvSpPr>
            <p:spPr>
              <a:xfrm>
                <a:off x="5793026" y="2353828"/>
                <a:ext cx="4752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𝑀𝑃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483" name="TextBox 4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3026" y="2353828"/>
                <a:ext cx="475258" cy="276999"/>
              </a:xfrm>
              <a:prstGeom prst="rect">
                <a:avLst/>
              </a:prstGeom>
              <a:blipFill>
                <a:blip r:embed="rId23"/>
                <a:stretch>
                  <a:fillRect l="-10256" r="-6410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4" name="Text Box 15"/>
          <p:cNvSpPr txBox="1">
            <a:spLocks noChangeArrowheads="1"/>
          </p:cNvSpPr>
          <p:nvPr/>
        </p:nvSpPr>
        <p:spPr bwMode="auto">
          <a:xfrm>
            <a:off x="4219627" y="3583940"/>
            <a:ext cx="28461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3</a:t>
            </a:r>
          </a:p>
        </p:txBody>
      </p:sp>
      <p:sp>
        <p:nvSpPr>
          <p:cNvPr id="485" name="Text Box 15"/>
          <p:cNvSpPr txBox="1">
            <a:spLocks noChangeArrowheads="1"/>
          </p:cNvSpPr>
          <p:nvPr/>
        </p:nvSpPr>
        <p:spPr bwMode="auto">
          <a:xfrm>
            <a:off x="8535180" y="4438657"/>
            <a:ext cx="28461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4</a:t>
            </a:r>
          </a:p>
        </p:txBody>
      </p:sp>
      <p:sp>
        <p:nvSpPr>
          <p:cNvPr id="486" name="Text Box 15"/>
          <p:cNvSpPr txBox="1">
            <a:spLocks noChangeArrowheads="1"/>
          </p:cNvSpPr>
          <p:nvPr/>
        </p:nvSpPr>
        <p:spPr bwMode="auto">
          <a:xfrm>
            <a:off x="2733859" y="4106162"/>
            <a:ext cx="28461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4</a:t>
            </a:r>
          </a:p>
        </p:txBody>
      </p:sp>
      <p:sp>
        <p:nvSpPr>
          <p:cNvPr id="487" name="Text Box 15">
            <a:extLst>
              <a:ext uri="{FF2B5EF4-FFF2-40B4-BE49-F238E27FC236}">
                <a16:creationId xmlns:a16="http://schemas.microsoft.com/office/drawing/2014/main" id="{8647812E-0FE1-47EC-8FB7-278D7EEF8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6450" y="5749677"/>
            <a:ext cx="2364750" cy="246221"/>
          </a:xfrm>
          <a:prstGeom prst="rect">
            <a:avLst/>
          </a:prstGeom>
          <a:ln>
            <a:solidFill>
              <a:schemeClr val="accent4"/>
            </a:solidFill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pt-PT" altLang="pt-PT" sz="1000" dirty="0"/>
              <a:t>Central bank corrects its initial mistake</a:t>
            </a:r>
          </a:p>
        </p:txBody>
      </p:sp>
      <p:sp>
        <p:nvSpPr>
          <p:cNvPr id="488" name="Freeform 14">
            <a:extLst>
              <a:ext uri="{FF2B5EF4-FFF2-40B4-BE49-F238E27FC236}">
                <a16:creationId xmlns:a16="http://schemas.microsoft.com/office/drawing/2014/main" id="{6DF15222-615C-47E1-A057-2358D8EFC16C}"/>
              </a:ext>
            </a:extLst>
          </p:cNvPr>
          <p:cNvSpPr>
            <a:spLocks/>
          </p:cNvSpPr>
          <p:nvPr/>
        </p:nvSpPr>
        <p:spPr bwMode="auto">
          <a:xfrm rot="5003687">
            <a:off x="4195549" y="4096752"/>
            <a:ext cx="2628090" cy="571799"/>
          </a:xfrm>
          <a:custGeom>
            <a:avLst/>
            <a:gdLst>
              <a:gd name="T0" fmla="*/ 2147483646 w 589"/>
              <a:gd name="T1" fmla="*/ 2147483646 h 272"/>
              <a:gd name="T2" fmla="*/ 2147483646 w 589"/>
              <a:gd name="T3" fmla="*/ 0 h 272"/>
              <a:gd name="T4" fmla="*/ 0 w 589"/>
              <a:gd name="T5" fmla="*/ 2147483646 h 272"/>
              <a:gd name="T6" fmla="*/ 0 60000 65536"/>
              <a:gd name="T7" fmla="*/ 0 60000 65536"/>
              <a:gd name="T8" fmla="*/ 0 60000 65536"/>
              <a:gd name="T9" fmla="*/ 0 w 589"/>
              <a:gd name="T10" fmla="*/ 0 h 272"/>
              <a:gd name="T11" fmla="*/ 589 w 589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9" h="272">
                <a:moveTo>
                  <a:pt x="589" y="272"/>
                </a:moveTo>
                <a:cubicBezTo>
                  <a:pt x="479" y="136"/>
                  <a:pt x="370" y="0"/>
                  <a:pt x="272" y="0"/>
                </a:cubicBezTo>
                <a:cubicBezTo>
                  <a:pt x="174" y="0"/>
                  <a:pt x="45" y="227"/>
                  <a:pt x="0" y="272"/>
                </a:cubicBezTo>
              </a:path>
            </a:pathLst>
          </a:custGeom>
          <a:noFill/>
          <a:ln w="317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89" name="Line 9"/>
          <p:cNvSpPr>
            <a:spLocks noChangeShapeType="1"/>
          </p:cNvSpPr>
          <p:nvPr/>
        </p:nvSpPr>
        <p:spPr bwMode="auto">
          <a:xfrm flipH="1" flipV="1">
            <a:off x="4357227" y="3974753"/>
            <a:ext cx="7395" cy="1158311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0" name="TextBox 489"/>
              <p:cNvSpPr txBox="1"/>
              <p:nvPr/>
            </p:nvSpPr>
            <p:spPr>
              <a:xfrm>
                <a:off x="3484864" y="5136287"/>
                <a:ext cx="2438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490" name="TextBox 4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4864" y="5136287"/>
                <a:ext cx="243849" cy="276999"/>
              </a:xfrm>
              <a:prstGeom prst="rect">
                <a:avLst/>
              </a:prstGeom>
              <a:blipFill>
                <a:blip r:embed="rId24"/>
                <a:stretch>
                  <a:fillRect l="-12500" r="-7500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1" name="TextBox 490"/>
              <p:cNvSpPr txBox="1"/>
              <p:nvPr/>
            </p:nvSpPr>
            <p:spPr>
              <a:xfrm>
                <a:off x="2788614" y="5120337"/>
                <a:ext cx="2339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491" name="TextBox 4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8614" y="5120337"/>
                <a:ext cx="233975" cy="276999"/>
              </a:xfrm>
              <a:prstGeom prst="rect">
                <a:avLst/>
              </a:prstGeom>
              <a:blipFill>
                <a:blip r:embed="rId25"/>
                <a:stretch>
                  <a:fillRect l="-15385" r="-7692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2" name="TextBox 491"/>
              <p:cNvSpPr txBox="1"/>
              <p:nvPr/>
            </p:nvSpPr>
            <p:spPr>
              <a:xfrm>
                <a:off x="4280835" y="5120617"/>
                <a:ext cx="2438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492" name="TextBox 4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0835" y="5120617"/>
                <a:ext cx="243849" cy="276999"/>
              </a:xfrm>
              <a:prstGeom prst="rect">
                <a:avLst/>
              </a:prstGeom>
              <a:blipFill>
                <a:blip r:embed="rId26"/>
                <a:stretch>
                  <a:fillRect l="-15000" r="-10000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3" name="Line 9"/>
          <p:cNvSpPr>
            <a:spLocks noChangeShapeType="1"/>
          </p:cNvSpPr>
          <p:nvPr/>
        </p:nvSpPr>
        <p:spPr bwMode="auto">
          <a:xfrm flipH="1" flipV="1">
            <a:off x="2896760" y="4470605"/>
            <a:ext cx="210" cy="66791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94" name="Text Box 15"/>
          <p:cNvSpPr txBox="1">
            <a:spLocks noChangeArrowheads="1"/>
          </p:cNvSpPr>
          <p:nvPr/>
        </p:nvSpPr>
        <p:spPr bwMode="auto">
          <a:xfrm>
            <a:off x="9343975" y="3942886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5</a:t>
            </a:r>
          </a:p>
        </p:txBody>
      </p:sp>
      <p:sp>
        <p:nvSpPr>
          <p:cNvPr id="495" name="Text Box 15"/>
          <p:cNvSpPr txBox="1">
            <a:spLocks noChangeArrowheads="1"/>
          </p:cNvSpPr>
          <p:nvPr/>
        </p:nvSpPr>
        <p:spPr bwMode="auto">
          <a:xfrm>
            <a:off x="3405721" y="3931176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5</a:t>
            </a:r>
          </a:p>
        </p:txBody>
      </p:sp>
      <p:sp>
        <p:nvSpPr>
          <p:cNvPr id="496" name="Oval 495"/>
          <p:cNvSpPr/>
          <p:nvPr/>
        </p:nvSpPr>
        <p:spPr>
          <a:xfrm>
            <a:off x="4184621" y="3363261"/>
            <a:ext cx="108000" cy="1080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97" name="Oval 496"/>
          <p:cNvSpPr/>
          <p:nvPr/>
        </p:nvSpPr>
        <p:spPr>
          <a:xfrm>
            <a:off x="3647101" y="4373290"/>
            <a:ext cx="108000" cy="1080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498" name="Straight Arrow Connector 497"/>
          <p:cNvCxnSpPr/>
          <p:nvPr/>
        </p:nvCxnSpPr>
        <p:spPr>
          <a:xfrm flipH="1" flipV="1">
            <a:off x="2918880" y="4811371"/>
            <a:ext cx="1404000" cy="6945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99" name="Straight Arrow Connector 498"/>
          <p:cNvCxnSpPr/>
          <p:nvPr/>
        </p:nvCxnSpPr>
        <p:spPr>
          <a:xfrm flipH="1">
            <a:off x="7845100" y="3008374"/>
            <a:ext cx="223671" cy="146316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0" name="Straight Arrow Connector 499"/>
          <p:cNvCxnSpPr/>
          <p:nvPr/>
        </p:nvCxnSpPr>
        <p:spPr>
          <a:xfrm flipH="1">
            <a:off x="7608775" y="3164871"/>
            <a:ext cx="223671" cy="146316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1" name="Straight Arrow Connector 500"/>
          <p:cNvCxnSpPr/>
          <p:nvPr/>
        </p:nvCxnSpPr>
        <p:spPr>
          <a:xfrm flipH="1">
            <a:off x="7369092" y="3323069"/>
            <a:ext cx="223671" cy="146316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02" name="Line 9"/>
          <p:cNvSpPr>
            <a:spLocks noChangeShapeType="1"/>
          </p:cNvSpPr>
          <p:nvPr/>
        </p:nvSpPr>
        <p:spPr bwMode="auto">
          <a:xfrm flipH="1" flipV="1">
            <a:off x="7957631" y="3975324"/>
            <a:ext cx="709" cy="113606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503" name="Freeform 502"/>
          <p:cNvSpPr/>
          <p:nvPr/>
        </p:nvSpPr>
        <p:spPr>
          <a:xfrm>
            <a:off x="5783689" y="4718773"/>
            <a:ext cx="4467982" cy="1317802"/>
          </a:xfrm>
          <a:custGeom>
            <a:avLst/>
            <a:gdLst>
              <a:gd name="connsiteX0" fmla="*/ 0 w 4467982"/>
              <a:gd name="connsiteY0" fmla="*/ 1188231 h 1317802"/>
              <a:gd name="connsiteX1" fmla="*/ 4185702 w 4467982"/>
              <a:gd name="connsiteY1" fmla="*/ 1207790 h 1317802"/>
              <a:gd name="connsiteX2" fmla="*/ 4097685 w 4467982"/>
              <a:gd name="connsiteY2" fmla="*/ 0 h 1317802"/>
              <a:gd name="connsiteX3" fmla="*/ 4097685 w 4467982"/>
              <a:gd name="connsiteY3" fmla="*/ 0 h 1317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7982" h="1317802">
                <a:moveTo>
                  <a:pt x="0" y="1188231"/>
                </a:moveTo>
                <a:cubicBezTo>
                  <a:pt x="1751377" y="1297029"/>
                  <a:pt x="3502755" y="1405828"/>
                  <a:pt x="4185702" y="1207790"/>
                </a:cubicBezTo>
                <a:cubicBezTo>
                  <a:pt x="4868649" y="1009752"/>
                  <a:pt x="4097685" y="0"/>
                  <a:pt x="4097685" y="0"/>
                </a:cubicBezTo>
                <a:lnTo>
                  <a:pt x="4097685" y="0"/>
                </a:lnTo>
              </a:path>
            </a:pathLst>
          </a:custGeom>
          <a:noFill/>
          <a:ln w="3175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504" name="Straight Arrow Connector 503"/>
          <p:cNvCxnSpPr/>
          <p:nvPr/>
        </p:nvCxnSpPr>
        <p:spPr>
          <a:xfrm flipV="1">
            <a:off x="9479752" y="4760859"/>
            <a:ext cx="216191" cy="140471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5" name="Straight Arrow Connector 504"/>
          <p:cNvCxnSpPr/>
          <p:nvPr/>
        </p:nvCxnSpPr>
        <p:spPr>
          <a:xfrm flipV="1">
            <a:off x="9699976" y="4619467"/>
            <a:ext cx="216191" cy="140471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6" name="Straight Arrow Connector 505"/>
          <p:cNvCxnSpPr/>
          <p:nvPr/>
        </p:nvCxnSpPr>
        <p:spPr>
          <a:xfrm flipV="1">
            <a:off x="9931231" y="4471747"/>
            <a:ext cx="216191" cy="140471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07" name="TextBox 506"/>
          <p:cNvSpPr txBox="1"/>
          <p:nvPr/>
        </p:nvSpPr>
        <p:spPr>
          <a:xfrm>
            <a:off x="2734596" y="1425126"/>
            <a:ext cx="165237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pt-PT" dirty="0" smtClean="0">
                <a:solidFill>
                  <a:srgbClr val="C00000"/>
                </a:solidFill>
              </a:rPr>
              <a:t>  Central Bank</a:t>
            </a:r>
            <a:endParaRPr lang="pt-PT" dirty="0">
              <a:solidFill>
                <a:srgbClr val="C00000"/>
              </a:solidFill>
            </a:endParaRPr>
          </a:p>
        </p:txBody>
      </p:sp>
      <p:sp>
        <p:nvSpPr>
          <p:cNvPr id="508" name="TextBox 507"/>
          <p:cNvSpPr txBox="1"/>
          <p:nvPr/>
        </p:nvSpPr>
        <p:spPr>
          <a:xfrm>
            <a:off x="8547259" y="1439795"/>
            <a:ext cx="165237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pt-PT" dirty="0" smtClean="0">
                <a:solidFill>
                  <a:srgbClr val="C00000"/>
                </a:solidFill>
              </a:rPr>
              <a:t>       AD , AS</a:t>
            </a:r>
            <a:endParaRPr lang="pt-PT" dirty="0">
              <a:solidFill>
                <a:srgbClr val="C00000"/>
              </a:solidFill>
            </a:endParaRPr>
          </a:p>
        </p:txBody>
      </p:sp>
      <p:cxnSp>
        <p:nvCxnSpPr>
          <p:cNvPr id="509" name="Straight Arrow Connector 508"/>
          <p:cNvCxnSpPr/>
          <p:nvPr/>
        </p:nvCxnSpPr>
        <p:spPr>
          <a:xfrm flipV="1">
            <a:off x="1486624" y="3475345"/>
            <a:ext cx="5316" cy="396000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10" name="Straight Arrow Connector 509"/>
          <p:cNvCxnSpPr/>
          <p:nvPr/>
        </p:nvCxnSpPr>
        <p:spPr>
          <a:xfrm>
            <a:off x="1662421" y="3471660"/>
            <a:ext cx="4010" cy="400432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11" name="Straight Arrow Connector 510"/>
          <p:cNvCxnSpPr/>
          <p:nvPr/>
        </p:nvCxnSpPr>
        <p:spPr>
          <a:xfrm flipH="1">
            <a:off x="4369464" y="4910094"/>
            <a:ext cx="648000" cy="4595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12" name="Straight Arrow Connector 511"/>
          <p:cNvCxnSpPr/>
          <p:nvPr/>
        </p:nvCxnSpPr>
        <p:spPr>
          <a:xfrm flipV="1">
            <a:off x="2933192" y="4686933"/>
            <a:ext cx="612000" cy="7009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13" name="Straight Arrow Connector 512"/>
          <p:cNvCxnSpPr/>
          <p:nvPr/>
        </p:nvCxnSpPr>
        <p:spPr>
          <a:xfrm flipV="1">
            <a:off x="1664426" y="4007775"/>
            <a:ext cx="5316" cy="396000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14" name="Straight Arrow Connector 513"/>
          <p:cNvCxnSpPr/>
          <p:nvPr/>
        </p:nvCxnSpPr>
        <p:spPr>
          <a:xfrm>
            <a:off x="1477684" y="3994338"/>
            <a:ext cx="4010" cy="400432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15" name="Rectangle 514"/>
          <p:cNvSpPr/>
          <p:nvPr/>
        </p:nvSpPr>
        <p:spPr>
          <a:xfrm>
            <a:off x="213360" y="683797"/>
            <a:ext cx="117449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pt-PT" altLang="pt-PT" dirty="0" smtClean="0"/>
              <a:t>This is a difficult slide. Students are not expected to follow all the steps here. It is enough </a:t>
            </a:r>
            <a:r>
              <a:rPr lang="pt-PT" altLang="pt-PT" dirty="0" err="1" smtClean="0"/>
              <a:t>if</a:t>
            </a:r>
            <a:r>
              <a:rPr lang="pt-PT" altLang="pt-PT" dirty="0" smtClean="0"/>
              <a:t> students keep the main message: temporary AS shocks and aggressive reponse by the Central Bank leads to loops in inflation and GDP. </a:t>
            </a:r>
            <a:endParaRPr lang="pt-PT" altLang="pt-PT" dirty="0"/>
          </a:p>
        </p:txBody>
      </p:sp>
    </p:spTree>
    <p:extLst>
      <p:ext uri="{BB962C8B-B14F-4D97-AF65-F5344CB8AC3E}">
        <p14:creationId xmlns:p14="http://schemas.microsoft.com/office/powerpoint/2010/main" val="35579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10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10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10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4" dur="5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4.07407E-6 L 0.06628 0.00093 " pathEditMode="relative" rAng="0" ptsTypes="AA">
                                      <p:cBhvr>
                                        <p:cTn id="278" dur="2000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07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10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0" dur="500" fill="hold"/>
                                        <p:tgtEl>
                                          <p:spTgt spid="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500" fill="hold"/>
                                        <p:tgtEl>
                                          <p:spTgt spid="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2" dur="5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10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4" dur="500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500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6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1" dur="500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3" dur="500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8" dur="500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0" dur="50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5" dur="500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500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7" dur="50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2" dur="10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3" dur="1000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1000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9" dur="5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4" dur="10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5" dur="1000" fill="hold"/>
                                        <p:tgtEl>
                                          <p:spTgt spid="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1000" fill="hold"/>
                                        <p:tgtEl>
                                          <p:spTgt spid="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1" dur="10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2" dur="1000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1000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8" dur="500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500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0" dur="50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5" dur="10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6" dur="1000" fill="hold"/>
                                        <p:tgtEl>
                                          <p:spTgt spid="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 fill="hold"/>
                                        <p:tgtEl>
                                          <p:spTgt spid="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2" dur="500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500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4" dur="500"/>
                                        <p:tgtEl>
                                          <p:spTgt spid="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9" dur="10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0" dur="1000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1000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6" dur="10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7" dur="1000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1000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3" dur="500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4" dur="500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5" dur="5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fill="hold">
                      <p:stCondLst>
                        <p:cond delay="indefinite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0" dur="1000"/>
                                        <p:tgtEl>
                                          <p:spTgt spid="4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1" dur="1000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1000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7" dur="500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8" dur="500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9" dur="5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4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9" dur="500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500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1" dur="5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2" fill="hold">
                      <p:stCondLst>
                        <p:cond delay="indefinite"/>
                      </p:stCondLst>
                      <p:childTnLst>
                        <p:par>
                          <p:cTn id="423" fill="hold">
                            <p:stCondLst>
                              <p:cond delay="0"/>
                            </p:stCondLst>
                            <p:childTnLst>
                              <p:par>
                                <p:cTn id="4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6" dur="500" fill="hold"/>
                                        <p:tgtEl>
                                          <p:spTgt spid="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500" fill="hold"/>
                                        <p:tgtEl>
                                          <p:spTgt spid="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8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3" dur="500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500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5" dur="5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6" fill="hold">
                      <p:stCondLst>
                        <p:cond delay="indefinite"/>
                      </p:stCondLst>
                      <p:childTnLst>
                        <p:par>
                          <p:cTn id="437" fill="hold">
                            <p:stCondLst>
                              <p:cond delay="0"/>
                            </p:stCondLst>
                            <p:childTnLst>
                              <p:par>
                                <p:cTn id="4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0" dur="500" fill="hold"/>
                                        <p:tgtEl>
                                          <p:spTgt spid="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1" dur="500" fill="hold"/>
                                        <p:tgtEl>
                                          <p:spTgt spid="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2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3" fill="hold">
                      <p:stCondLst>
                        <p:cond delay="indefinite"/>
                      </p:stCondLst>
                      <p:childTnLst>
                        <p:par>
                          <p:cTn id="444" fill="hold">
                            <p:stCondLst>
                              <p:cond delay="0"/>
                            </p:stCondLst>
                            <p:childTnLst>
                              <p:par>
                                <p:cTn id="4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7" dur="10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8" dur="1000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9" dur="1000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4" dur="10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5" dur="1000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6" dur="1000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7" fill="hold">
                      <p:stCondLst>
                        <p:cond delay="indefinite"/>
                      </p:stCondLst>
                      <p:childTnLst>
                        <p:par>
                          <p:cTn id="458" fill="hold">
                            <p:stCondLst>
                              <p:cond delay="0"/>
                            </p:stCondLst>
                            <p:childTnLst>
                              <p:par>
                                <p:cTn id="4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1" dur="500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2" dur="500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3"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4" fill="hold">
                      <p:stCondLst>
                        <p:cond delay="indefinite"/>
                      </p:stCondLst>
                      <p:childTnLst>
                        <p:par>
                          <p:cTn id="465" fill="hold">
                            <p:stCondLst>
                              <p:cond delay="0"/>
                            </p:stCondLst>
                            <p:childTnLst>
                              <p:par>
                                <p:cTn id="4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8" dur="10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9" dur="1000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>
                      <p:stCondLst>
                        <p:cond delay="indefinite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5" dur="500" fill="hold"/>
                                        <p:tgtEl>
                                          <p:spTgt spid="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500" fill="hold"/>
                                        <p:tgtEl>
                                          <p:spTgt spid="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7" dur="5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8" fill="hold">
                      <p:stCondLst>
                        <p:cond delay="indefinite"/>
                      </p:stCondLst>
                      <p:childTnLst>
                        <p:par>
                          <p:cTn id="479" fill="hold">
                            <p:stCondLst>
                              <p:cond delay="0"/>
                            </p:stCondLst>
                            <p:childTnLst>
                              <p:par>
                                <p:cTn id="4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2" dur="10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3" dur="1000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4" dur="1000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5" fill="hold">
                      <p:stCondLst>
                        <p:cond delay="indefinite"/>
                      </p:stCondLst>
                      <p:childTnLst>
                        <p:par>
                          <p:cTn id="486" fill="hold">
                            <p:stCondLst>
                              <p:cond delay="0"/>
                            </p:stCondLst>
                            <p:childTnLst>
                              <p:par>
                                <p:cTn id="48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9" dur="500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0" dur="500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1" dur="500"/>
                                        <p:tgtEl>
                                          <p:spTgt spid="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2" fill="hold">
                      <p:stCondLst>
                        <p:cond delay="indefinite"/>
                      </p:stCondLst>
                      <p:childTnLst>
                        <p:par>
                          <p:cTn id="493" fill="hold">
                            <p:stCondLst>
                              <p:cond delay="0"/>
                            </p:stCondLst>
                            <p:childTnLst>
                              <p:par>
                                <p:cTn id="49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3.7037E-6 L -0.06497 -0.00116 " pathEditMode="relative" rAng="0" ptsTypes="AA">
                                      <p:cBhvr>
                                        <p:cTn id="495" dur="2000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55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6" fill="hold">
                      <p:stCondLst>
                        <p:cond delay="indefinite"/>
                      </p:stCondLst>
                      <p:childTnLst>
                        <p:par>
                          <p:cTn id="497" fill="hold">
                            <p:stCondLst>
                              <p:cond delay="0"/>
                            </p:stCondLst>
                            <p:childTnLst>
                              <p:par>
                                <p:cTn id="4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0" dur="500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1" dur="500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2" fill="hold">
                      <p:stCondLst>
                        <p:cond delay="indefinite"/>
                      </p:stCondLst>
                      <p:childTnLst>
                        <p:par>
                          <p:cTn id="503" fill="hold">
                            <p:stCondLst>
                              <p:cond delay="0"/>
                            </p:stCondLst>
                            <p:childTnLst>
                              <p:par>
                                <p:cTn id="5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6" dur="100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7" dur="100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8" dur="100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9" fill="hold">
                      <p:stCondLst>
                        <p:cond delay="indefinite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3" dur="500" fill="hold"/>
                                        <p:tgtEl>
                                          <p:spTgt spid="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4" dur="500" fill="hold"/>
                                        <p:tgtEl>
                                          <p:spTgt spid="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5" fill="hold">
                      <p:stCondLst>
                        <p:cond delay="indefinite"/>
                      </p:stCondLst>
                      <p:childTnLst>
                        <p:par>
                          <p:cTn id="516" fill="hold">
                            <p:stCondLst>
                              <p:cond delay="0"/>
                            </p:stCondLst>
                            <p:childTnLst>
                              <p:par>
                                <p:cTn id="5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9" dur="10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0" dur="1000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1" dur="1000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2" fill="hold">
                      <p:stCondLst>
                        <p:cond delay="indefinite"/>
                      </p:stCondLst>
                      <p:childTnLst>
                        <p:par>
                          <p:cTn id="523" fill="hold">
                            <p:stCondLst>
                              <p:cond delay="0"/>
                            </p:stCondLst>
                            <p:childTnLst>
                              <p:par>
                                <p:cTn id="5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6" dur="5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7" dur="5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8" dur="5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9" fill="hold">
                      <p:stCondLst>
                        <p:cond delay="indefinite"/>
                      </p:stCondLst>
                      <p:childTnLst>
                        <p:par>
                          <p:cTn id="530" fill="hold">
                            <p:stCondLst>
                              <p:cond delay="0"/>
                            </p:stCondLst>
                            <p:childTnLst>
                              <p:par>
                                <p:cTn id="5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3" dur="1000"/>
                                        <p:tgtEl>
                                          <p:spTgt spid="4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4" dur="1000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5" dur="1000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6" fill="hold">
                      <p:stCondLst>
                        <p:cond delay="indefinite"/>
                      </p:stCondLst>
                      <p:childTnLst>
                        <p:par>
                          <p:cTn id="537" fill="hold">
                            <p:stCondLst>
                              <p:cond delay="0"/>
                            </p:stCondLst>
                            <p:childTnLst>
                              <p:par>
                                <p:cTn id="5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0" dur="500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1" dur="500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2" dur="500"/>
                                        <p:tgtEl>
                                          <p:spTgt spid="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3" fill="hold">
                      <p:stCondLst>
                        <p:cond delay="indefinite"/>
                      </p:stCondLst>
                      <p:childTnLst>
                        <p:par>
                          <p:cTn id="544" fill="hold">
                            <p:stCondLst>
                              <p:cond delay="0"/>
                            </p:stCondLst>
                            <p:childTnLst>
                              <p:par>
                                <p:cTn id="5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7" dur="500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8" dur="500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9" dur="50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0" fill="hold">
                      <p:stCondLst>
                        <p:cond delay="indefinite"/>
                      </p:stCondLst>
                      <p:childTnLst>
                        <p:par>
                          <p:cTn id="551" fill="hold">
                            <p:stCondLst>
                              <p:cond delay="0"/>
                            </p:stCondLst>
                            <p:childTnLst>
                              <p:par>
                                <p:cTn id="5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4" dur="500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5" dur="500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6" dur="5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7" fill="hold">
                      <p:stCondLst>
                        <p:cond delay="indefinite"/>
                      </p:stCondLst>
                      <p:childTnLst>
                        <p:par>
                          <p:cTn id="558" fill="hold">
                            <p:stCondLst>
                              <p:cond delay="0"/>
                            </p:stCondLst>
                            <p:childTnLst>
                              <p:par>
                                <p:cTn id="5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1" dur="50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2" dur="50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3" dur="5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4" fill="hold">
                      <p:stCondLst>
                        <p:cond delay="indefinite"/>
                      </p:stCondLst>
                      <p:childTnLst>
                        <p:par>
                          <p:cTn id="565" fill="hold">
                            <p:stCondLst>
                              <p:cond delay="0"/>
                            </p:stCondLst>
                            <p:childTnLst>
                              <p:par>
                                <p:cTn id="56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8" dur="500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9" dur="500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0" dur="50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1" fill="hold">
                      <p:stCondLst>
                        <p:cond delay="indefinite"/>
                      </p:stCondLst>
                      <p:childTnLst>
                        <p:par>
                          <p:cTn id="572" fill="hold">
                            <p:stCondLst>
                              <p:cond delay="0"/>
                            </p:stCondLst>
                            <p:childTnLst>
                              <p:par>
                                <p:cTn id="5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5" dur="1000"/>
                                        <p:tgtEl>
                                          <p:spTgt spid="4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6" dur="1000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7" dur="1000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8" fill="hold">
                      <p:stCondLst>
                        <p:cond delay="indefinite"/>
                      </p:stCondLst>
                      <p:childTnLst>
                        <p:par>
                          <p:cTn id="579" fill="hold">
                            <p:stCondLst>
                              <p:cond delay="0"/>
                            </p:stCondLst>
                            <p:childTnLst>
                              <p:par>
                                <p:cTn id="5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2" dur="1000"/>
                                        <p:tgtEl>
                                          <p:spTgt spid="4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3" dur="1000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4" dur="1000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5" fill="hold">
                      <p:stCondLst>
                        <p:cond delay="indefinite"/>
                      </p:stCondLst>
                      <p:childTnLst>
                        <p:par>
                          <p:cTn id="586" fill="hold">
                            <p:stCondLst>
                              <p:cond delay="0"/>
                            </p:stCondLst>
                            <p:childTnLst>
                              <p:par>
                                <p:cTn id="58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9" dur="500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0" dur="500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1" dur="500"/>
                                        <p:tgtEl>
                                          <p:spTgt spid="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2" fill="hold">
                      <p:stCondLst>
                        <p:cond delay="indefinite"/>
                      </p:stCondLst>
                      <p:childTnLst>
                        <p:par>
                          <p:cTn id="593" fill="hold">
                            <p:stCondLst>
                              <p:cond delay="0"/>
                            </p:stCondLst>
                            <p:childTnLst>
                              <p:par>
                                <p:cTn id="59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6" dur="500" fill="hold"/>
                                        <p:tgtEl>
                                          <p:spTgt spid="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7" dur="500" fill="hold"/>
                                        <p:tgtEl>
                                          <p:spTgt spid="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8" dur="50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" grpId="0" animBg="1"/>
      <p:bldP spid="415" grpId="0" animBg="1"/>
      <p:bldP spid="416" grpId="0" animBg="1"/>
      <p:bldP spid="417" grpId="0" animBg="1"/>
      <p:bldP spid="420" grpId="0" animBg="1"/>
      <p:bldP spid="421" grpId="0" animBg="1"/>
      <p:bldP spid="422" grpId="0" animBg="1"/>
      <p:bldP spid="423" grpId="0" animBg="1"/>
      <p:bldP spid="426" grpId="0"/>
      <p:bldP spid="427" grpId="0"/>
      <p:bldP spid="428" grpId="0"/>
      <p:bldP spid="430" grpId="0" animBg="1"/>
      <p:bldP spid="434" grpId="0" animBg="1"/>
      <p:bldP spid="435" grpId="0" animBg="1"/>
      <p:bldP spid="438" grpId="0"/>
      <p:bldP spid="439" grpId="0"/>
      <p:bldP spid="441" grpId="0"/>
      <p:bldP spid="443" grpId="0" animBg="1"/>
      <p:bldP spid="444" grpId="0"/>
      <p:bldP spid="445" grpId="0"/>
      <p:bldP spid="446" grpId="0"/>
      <p:bldP spid="447" grpId="0" animBg="1"/>
      <p:bldP spid="448" grpId="0" animBg="1"/>
      <p:bldP spid="449" grpId="0"/>
      <p:bldP spid="450" grpId="0"/>
      <p:bldP spid="451" grpId="0" animBg="1"/>
      <p:bldP spid="452" grpId="0" animBg="1"/>
      <p:bldP spid="453" grpId="0" animBg="1"/>
      <p:bldP spid="454" grpId="0"/>
      <p:bldP spid="455" grpId="0"/>
      <p:bldP spid="456" grpId="0" animBg="1"/>
      <p:bldP spid="457" grpId="0"/>
      <p:bldP spid="458" grpId="0"/>
      <p:bldP spid="459" grpId="0"/>
      <p:bldP spid="460" grpId="0"/>
      <p:bldP spid="461" grpId="0"/>
      <p:bldP spid="462" grpId="0"/>
      <p:bldP spid="464" grpId="0" animBg="1"/>
      <p:bldP spid="465" grpId="0" animBg="1"/>
      <p:bldP spid="468" grpId="0" animBg="1"/>
      <p:bldP spid="470" grpId="0" animBg="1"/>
      <p:bldP spid="471" grpId="0" animBg="1"/>
      <p:bldP spid="472" grpId="0" animBg="1"/>
      <p:bldP spid="473" grpId="0" animBg="1"/>
      <p:bldP spid="474" grpId="0" animBg="1"/>
      <p:bldP spid="475" grpId="0" animBg="1"/>
      <p:bldP spid="477" grpId="0"/>
      <p:bldP spid="478" grpId="0" animBg="1"/>
      <p:bldP spid="479" grpId="0" animBg="1"/>
      <p:bldP spid="480" grpId="0" animBg="1"/>
      <p:bldP spid="481" grpId="0"/>
      <p:bldP spid="482" grpId="0"/>
      <p:bldP spid="483" grpId="0"/>
      <p:bldP spid="484" grpId="0"/>
      <p:bldP spid="485" grpId="0"/>
      <p:bldP spid="486" grpId="0"/>
      <p:bldP spid="487" grpId="0" animBg="1"/>
      <p:bldP spid="488" grpId="0" animBg="1"/>
      <p:bldP spid="489" grpId="0" animBg="1"/>
      <p:bldP spid="490" grpId="0"/>
      <p:bldP spid="491" grpId="0"/>
      <p:bldP spid="492" grpId="0"/>
      <p:bldP spid="493" grpId="0" animBg="1"/>
      <p:bldP spid="494" grpId="0"/>
      <p:bldP spid="495" grpId="0"/>
      <p:bldP spid="496" grpId="0" animBg="1"/>
      <p:bldP spid="497" grpId="0" animBg="1"/>
      <p:bldP spid="502" grpId="0" animBg="1"/>
      <p:bldP spid="50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209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dcti10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Utilizador do Windows</dc:creator>
  <cp:lastModifiedBy>Utilizador do Windows</cp:lastModifiedBy>
  <cp:revision>10</cp:revision>
  <dcterms:created xsi:type="dcterms:W3CDTF">2023-04-14T20:25:22Z</dcterms:created>
  <dcterms:modified xsi:type="dcterms:W3CDTF">2023-04-14T21:21:19Z</dcterms:modified>
</cp:coreProperties>
</file>