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3" autoAdjust="0"/>
    <p:restoredTop sz="94660"/>
  </p:normalViewPr>
  <p:slideViewPr>
    <p:cSldViewPr snapToGrid="0">
      <p:cViewPr>
        <p:scale>
          <a:sx n="150" d="100"/>
          <a:sy n="150" d="100"/>
        </p:scale>
        <p:origin x="446" y="5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71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8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6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89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3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6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1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8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5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3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6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331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 Box 15"/>
          <p:cNvSpPr txBox="1">
            <a:spLocks noChangeArrowheads="1"/>
          </p:cNvSpPr>
          <p:nvPr/>
        </p:nvSpPr>
        <p:spPr bwMode="auto">
          <a:xfrm>
            <a:off x="1311433" y="160776"/>
            <a:ext cx="9420603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000" dirty="0" smtClean="0"/>
              <a:t>A temporary AS shock: soft response by the Central Bank</a:t>
            </a:r>
            <a:endParaRPr lang="pt-PT" altLang="pt-PT" sz="2000" dirty="0"/>
          </a:p>
        </p:txBody>
      </p:sp>
      <p:sp>
        <p:nvSpPr>
          <p:cNvPr id="348" name="Line 10"/>
          <p:cNvSpPr>
            <a:spLocks noChangeShapeType="1"/>
          </p:cNvSpPr>
          <p:nvPr/>
        </p:nvSpPr>
        <p:spPr bwMode="auto">
          <a:xfrm flipH="1">
            <a:off x="8217816" y="3194924"/>
            <a:ext cx="2455995" cy="1640557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349" name="Line 9"/>
          <p:cNvSpPr>
            <a:spLocks noChangeShapeType="1"/>
          </p:cNvSpPr>
          <p:nvPr/>
        </p:nvSpPr>
        <p:spPr bwMode="auto">
          <a:xfrm flipV="1">
            <a:off x="8699502" y="3607097"/>
            <a:ext cx="3207" cy="161864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50" name="Line 4"/>
          <p:cNvSpPr>
            <a:spLocks noChangeShapeType="1"/>
          </p:cNvSpPr>
          <p:nvPr/>
        </p:nvSpPr>
        <p:spPr bwMode="auto">
          <a:xfrm>
            <a:off x="1391987" y="2029979"/>
            <a:ext cx="0" cy="41068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51" name="Line 5"/>
          <p:cNvSpPr>
            <a:spLocks noChangeShapeType="1"/>
          </p:cNvSpPr>
          <p:nvPr/>
        </p:nvSpPr>
        <p:spPr bwMode="auto">
          <a:xfrm flipH="1">
            <a:off x="734202" y="5265356"/>
            <a:ext cx="4808247" cy="47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52" name="Line 10"/>
          <p:cNvSpPr>
            <a:spLocks noChangeShapeType="1"/>
          </p:cNvSpPr>
          <p:nvPr/>
        </p:nvSpPr>
        <p:spPr bwMode="auto">
          <a:xfrm flipH="1">
            <a:off x="1391980" y="2742001"/>
            <a:ext cx="3896523" cy="2928176"/>
          </a:xfrm>
          <a:prstGeom prst="line">
            <a:avLst/>
          </a:prstGeom>
          <a:ln>
            <a:solidFill>
              <a:srgbClr val="002060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353" name="Freeform 14"/>
          <p:cNvSpPr>
            <a:spLocks/>
          </p:cNvSpPr>
          <p:nvPr/>
        </p:nvSpPr>
        <p:spPr bwMode="auto">
          <a:xfrm rot="11637629" flipV="1">
            <a:off x="6863336" y="2261916"/>
            <a:ext cx="3286314" cy="532587"/>
          </a:xfrm>
          <a:custGeom>
            <a:avLst/>
            <a:gdLst>
              <a:gd name="T0" fmla="*/ 2147483646 w 589"/>
              <a:gd name="T1" fmla="*/ 2147483646 h 272"/>
              <a:gd name="T2" fmla="*/ 2147483646 w 589"/>
              <a:gd name="T3" fmla="*/ 0 h 272"/>
              <a:gd name="T4" fmla="*/ 0 w 589"/>
              <a:gd name="T5" fmla="*/ 2147483646 h 272"/>
              <a:gd name="T6" fmla="*/ 0 60000 65536"/>
              <a:gd name="T7" fmla="*/ 0 60000 65536"/>
              <a:gd name="T8" fmla="*/ 0 60000 65536"/>
              <a:gd name="T9" fmla="*/ 0 w 589"/>
              <a:gd name="T10" fmla="*/ 0 h 272"/>
              <a:gd name="T11" fmla="*/ 589 w 589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9" h="272">
                <a:moveTo>
                  <a:pt x="589" y="272"/>
                </a:moveTo>
                <a:cubicBezTo>
                  <a:pt x="479" y="136"/>
                  <a:pt x="370" y="0"/>
                  <a:pt x="272" y="0"/>
                </a:cubicBezTo>
                <a:cubicBezTo>
                  <a:pt x="174" y="0"/>
                  <a:pt x="45" y="227"/>
                  <a:pt x="0" y="272"/>
                </a:cubicBezTo>
              </a:path>
            </a:pathLst>
          </a:custGeom>
          <a:noFill/>
          <a:ln w="31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54" name="Line 8"/>
          <p:cNvSpPr>
            <a:spLocks noChangeShapeType="1"/>
          </p:cNvSpPr>
          <p:nvPr/>
        </p:nvSpPr>
        <p:spPr bwMode="auto">
          <a:xfrm flipV="1">
            <a:off x="1411748" y="3529879"/>
            <a:ext cx="5161298" cy="10036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55" name="Oval 354"/>
          <p:cNvSpPr/>
          <p:nvPr/>
        </p:nvSpPr>
        <p:spPr>
          <a:xfrm>
            <a:off x="4199299" y="3468598"/>
            <a:ext cx="108000" cy="1080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56" name="Oval 355"/>
          <p:cNvSpPr/>
          <p:nvPr/>
        </p:nvSpPr>
        <p:spPr>
          <a:xfrm>
            <a:off x="1341082" y="5618787"/>
            <a:ext cx="108000" cy="1080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57" name="Text Box 23"/>
          <p:cNvSpPr txBox="1">
            <a:spLocks noChangeArrowheads="1"/>
          </p:cNvSpPr>
          <p:nvPr/>
        </p:nvSpPr>
        <p:spPr bwMode="auto">
          <a:xfrm>
            <a:off x="5230970" y="5218678"/>
            <a:ext cx="2343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400" dirty="0"/>
              <a:t> </a:t>
            </a:r>
            <a:endParaRPr lang="pt-PT" altLang="pt-PT" sz="1400" dirty="0">
              <a:latin typeface="dcti10" panose="020B0500000000000000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8" name="Text Box 23"/>
              <p:cNvSpPr txBox="1">
                <a:spLocks noChangeArrowheads="1"/>
              </p:cNvSpPr>
              <p:nvPr/>
            </p:nvSpPr>
            <p:spPr bwMode="auto">
              <a:xfrm>
                <a:off x="1017006" y="1895565"/>
                <a:ext cx="44826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None/>
                </a:pPr>
                <a:r>
                  <a:rPr lang="pt-PT" altLang="pt-PT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pt-PT" altLang="pt-PT" sz="2000" dirty="0">
                  <a:latin typeface="dcti10" panose="020B0500000000000000" pitchFamily="34" charset="0"/>
                </a:endParaRPr>
              </a:p>
            </p:txBody>
          </p:sp>
        </mc:Choice>
        <mc:Fallback>
          <p:sp>
            <p:nvSpPr>
              <p:cNvPr id="358" name="Text 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17006" y="1895565"/>
                <a:ext cx="448264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9" name="TextBox 358"/>
              <p:cNvSpPr txBox="1"/>
              <p:nvPr/>
            </p:nvSpPr>
            <p:spPr>
              <a:xfrm>
                <a:off x="918664" y="5414369"/>
                <a:ext cx="388696" cy="5116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pt-PT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59" name="TextBox 3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664" y="5414369"/>
                <a:ext cx="388696" cy="5116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0" name="TextBox 359"/>
              <p:cNvSpPr txBox="1"/>
              <p:nvPr/>
            </p:nvSpPr>
            <p:spPr>
              <a:xfrm>
                <a:off x="6624996" y="3330099"/>
                <a:ext cx="296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60" name="TextBox 3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4996" y="3330099"/>
                <a:ext cx="296491" cy="276999"/>
              </a:xfrm>
              <a:prstGeom prst="rect">
                <a:avLst/>
              </a:prstGeom>
              <a:blipFill>
                <a:blip r:embed="rId4"/>
                <a:stretch>
                  <a:fillRect l="-12500" r="-8333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1" name="TextBox 360"/>
              <p:cNvSpPr txBox="1"/>
              <p:nvPr/>
            </p:nvSpPr>
            <p:spPr>
              <a:xfrm>
                <a:off x="4167442" y="5246644"/>
                <a:ext cx="2438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61" name="TextBox 3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442" y="5246644"/>
                <a:ext cx="243849" cy="276999"/>
              </a:xfrm>
              <a:prstGeom prst="rect">
                <a:avLst/>
              </a:prstGeom>
              <a:blipFill>
                <a:blip r:embed="rId5"/>
                <a:stretch>
                  <a:fillRect l="-15000" r="-7500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2" name="Straight Arrow Connector 361"/>
          <p:cNvCxnSpPr/>
          <p:nvPr/>
        </p:nvCxnSpPr>
        <p:spPr>
          <a:xfrm flipH="1" flipV="1">
            <a:off x="10052608" y="2754079"/>
            <a:ext cx="3415" cy="773966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3" name="TextBox 362"/>
              <p:cNvSpPr txBox="1"/>
              <p:nvPr/>
            </p:nvSpPr>
            <p:spPr>
              <a:xfrm>
                <a:off x="4879089" y="2461576"/>
                <a:ext cx="4406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000" b="0" i="1" smtClean="0">
                          <a:latin typeface="Cambria Math" panose="02040503050406030204" pitchFamily="18" charset="0"/>
                        </a:rPr>
                        <m:t>𝑀𝑃</m:t>
                      </m:r>
                    </m:oMath>
                  </m:oMathPara>
                </a14:m>
                <a:endParaRPr lang="pt-PT" sz="2000" dirty="0"/>
              </a:p>
            </p:txBody>
          </p:sp>
        </mc:Choice>
        <mc:Fallback>
          <p:sp>
            <p:nvSpPr>
              <p:cNvPr id="363" name="TextBox 3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9089" y="2461576"/>
                <a:ext cx="440697" cy="307777"/>
              </a:xfrm>
              <a:prstGeom prst="rect">
                <a:avLst/>
              </a:prstGeom>
              <a:blipFill>
                <a:blip r:embed="rId6"/>
                <a:stretch>
                  <a:fillRect l="-12329" r="-12329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4" name="Text Box 15"/>
          <p:cNvSpPr txBox="1">
            <a:spLocks noChangeArrowheads="1"/>
          </p:cNvSpPr>
          <p:nvPr/>
        </p:nvSpPr>
        <p:spPr bwMode="auto">
          <a:xfrm>
            <a:off x="5999523" y="2301678"/>
            <a:ext cx="821388" cy="461665"/>
          </a:xfrm>
          <a:prstGeom prst="rect">
            <a:avLst/>
          </a:prstGeom>
          <a:ln>
            <a:solidFill>
              <a:schemeClr val="accent4"/>
            </a:solidFill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200" dirty="0" smtClean="0"/>
              <a:t>Supply shock</a:t>
            </a:r>
            <a:endParaRPr lang="pt-PT" altLang="pt-PT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5" name="TextBox 364"/>
              <p:cNvSpPr txBox="1"/>
              <p:nvPr/>
            </p:nvSpPr>
            <p:spPr>
              <a:xfrm>
                <a:off x="5331027" y="5285317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65" name="TextBox 3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1027" y="5285317"/>
                <a:ext cx="166969" cy="276999"/>
              </a:xfrm>
              <a:prstGeom prst="rect">
                <a:avLst/>
              </a:prstGeom>
              <a:blipFill>
                <a:blip r:embed="rId7"/>
                <a:stretch>
                  <a:fillRect l="-22222" r="-18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6" name="Line 4"/>
          <p:cNvSpPr>
            <a:spLocks noChangeShapeType="1"/>
          </p:cNvSpPr>
          <p:nvPr/>
        </p:nvSpPr>
        <p:spPr bwMode="auto">
          <a:xfrm flipH="1">
            <a:off x="6933247" y="2010019"/>
            <a:ext cx="4943" cy="371173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67" name="Line 5"/>
          <p:cNvSpPr>
            <a:spLocks noChangeShapeType="1"/>
          </p:cNvSpPr>
          <p:nvPr/>
        </p:nvSpPr>
        <p:spPr bwMode="auto">
          <a:xfrm flipH="1">
            <a:off x="6280405" y="5245396"/>
            <a:ext cx="4808247" cy="47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68" name="Line 10"/>
          <p:cNvSpPr>
            <a:spLocks noChangeShapeType="1"/>
          </p:cNvSpPr>
          <p:nvPr/>
        </p:nvSpPr>
        <p:spPr bwMode="auto">
          <a:xfrm flipH="1">
            <a:off x="7206361" y="2233452"/>
            <a:ext cx="3418355" cy="2304398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369" name="Line 8"/>
          <p:cNvSpPr>
            <a:spLocks noChangeShapeType="1"/>
          </p:cNvSpPr>
          <p:nvPr/>
        </p:nvSpPr>
        <p:spPr bwMode="auto">
          <a:xfrm>
            <a:off x="6929284" y="4028326"/>
            <a:ext cx="2408755" cy="72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70" name="Text Box 23"/>
          <p:cNvSpPr txBox="1">
            <a:spLocks noChangeArrowheads="1"/>
          </p:cNvSpPr>
          <p:nvPr/>
        </p:nvSpPr>
        <p:spPr bwMode="auto">
          <a:xfrm>
            <a:off x="10777173" y="5198718"/>
            <a:ext cx="2343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400" dirty="0"/>
              <a:t> </a:t>
            </a:r>
            <a:endParaRPr lang="pt-PT" altLang="pt-PT" sz="1400" dirty="0">
              <a:latin typeface="dcti10" panose="020B0500000000000000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1" name="Text Box 23"/>
              <p:cNvSpPr txBox="1">
                <a:spLocks noChangeArrowheads="1"/>
              </p:cNvSpPr>
              <p:nvPr/>
            </p:nvSpPr>
            <p:spPr bwMode="auto">
              <a:xfrm>
                <a:off x="6563209" y="1875605"/>
                <a:ext cx="44826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None/>
                </a:pPr>
                <a:r>
                  <a:rPr lang="pt-PT" altLang="pt-PT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pt-PT" altLang="pt-PT" sz="2000" dirty="0">
                  <a:latin typeface="dcti10" panose="020B0500000000000000" pitchFamily="34" charset="0"/>
                </a:endParaRPr>
              </a:p>
            </p:txBody>
          </p:sp>
        </mc:Choice>
        <mc:Fallback>
          <p:sp>
            <p:nvSpPr>
              <p:cNvPr id="371" name="Text 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63209" y="1875605"/>
                <a:ext cx="448264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2" name="TextBox 371"/>
              <p:cNvSpPr txBox="1"/>
              <p:nvPr/>
            </p:nvSpPr>
            <p:spPr>
              <a:xfrm>
                <a:off x="8580606" y="5293081"/>
                <a:ext cx="2618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72" name="TextBox 3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0606" y="5293081"/>
                <a:ext cx="261803" cy="276999"/>
              </a:xfrm>
              <a:prstGeom prst="rect">
                <a:avLst/>
              </a:prstGeom>
              <a:blipFill>
                <a:blip r:embed="rId9"/>
                <a:stretch>
                  <a:fillRect l="-23256" r="-6977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3" name="TextBox 372"/>
              <p:cNvSpPr txBox="1"/>
              <p:nvPr/>
            </p:nvSpPr>
            <p:spPr>
              <a:xfrm>
                <a:off x="7182745" y="2274501"/>
                <a:ext cx="4475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𝐴𝐷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73" name="TextBox 3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2745" y="2274501"/>
                <a:ext cx="447558" cy="276999"/>
              </a:xfrm>
              <a:prstGeom prst="rect">
                <a:avLst/>
              </a:prstGeom>
              <a:blipFill>
                <a:blip r:embed="rId10"/>
                <a:stretch>
                  <a:fillRect l="-10811" r="-5405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4" name="Straight Arrow Connector 373"/>
          <p:cNvCxnSpPr/>
          <p:nvPr/>
        </p:nvCxnSpPr>
        <p:spPr>
          <a:xfrm rot="21540000">
            <a:off x="7971756" y="4080008"/>
            <a:ext cx="163392" cy="141923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75" name="Text Box 15"/>
          <p:cNvSpPr txBox="1">
            <a:spLocks noChangeArrowheads="1"/>
          </p:cNvSpPr>
          <p:nvPr/>
        </p:nvSpPr>
        <p:spPr bwMode="auto">
          <a:xfrm>
            <a:off x="9428219" y="3871242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6" name="TextBox 375"/>
              <p:cNvSpPr txBox="1"/>
              <p:nvPr/>
            </p:nvSpPr>
            <p:spPr>
              <a:xfrm>
                <a:off x="10877230" y="5265357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76" name="TextBox 3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77230" y="5265357"/>
                <a:ext cx="198003" cy="276999"/>
              </a:xfrm>
              <a:prstGeom prst="rect">
                <a:avLst/>
              </a:prstGeom>
              <a:blipFill>
                <a:blip r:embed="rId11"/>
                <a:stretch>
                  <a:fillRect l="-27273" r="-24242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7" name="Line 10"/>
          <p:cNvSpPr>
            <a:spLocks noChangeShapeType="1"/>
          </p:cNvSpPr>
          <p:nvPr/>
        </p:nvSpPr>
        <p:spPr bwMode="auto">
          <a:xfrm>
            <a:off x="7273157" y="2542689"/>
            <a:ext cx="3453427" cy="2387779"/>
          </a:xfrm>
          <a:prstGeom prst="line">
            <a:avLst/>
          </a:prstGeom>
          <a:ln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8" name="TextBox 377"/>
              <p:cNvSpPr txBox="1"/>
              <p:nvPr/>
            </p:nvSpPr>
            <p:spPr>
              <a:xfrm>
                <a:off x="6646148" y="3854902"/>
                <a:ext cx="320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78" name="TextBox 3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6148" y="3854902"/>
                <a:ext cx="320793" cy="276999"/>
              </a:xfrm>
              <a:prstGeom prst="rect">
                <a:avLst/>
              </a:prstGeom>
              <a:blipFill>
                <a:blip r:embed="rId12"/>
                <a:stretch>
                  <a:fillRect l="-9434" t="-4348" r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9" name="TextBox 378"/>
              <p:cNvSpPr txBox="1"/>
              <p:nvPr/>
            </p:nvSpPr>
            <p:spPr>
              <a:xfrm>
                <a:off x="1061052" y="3875838"/>
                <a:ext cx="320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79" name="TextBox 3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052" y="3875838"/>
                <a:ext cx="320793" cy="276999"/>
              </a:xfrm>
              <a:prstGeom prst="rect">
                <a:avLst/>
              </a:prstGeom>
              <a:blipFill>
                <a:blip r:embed="rId13"/>
                <a:stretch>
                  <a:fillRect l="-9434" t="-4444" r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0" name="TextBox 379"/>
              <p:cNvSpPr txBox="1"/>
              <p:nvPr/>
            </p:nvSpPr>
            <p:spPr>
              <a:xfrm>
                <a:off x="9323119" y="5311910"/>
                <a:ext cx="3244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p>
                      </m:sSup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80" name="TextBox 3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3119" y="5311910"/>
                <a:ext cx="324448" cy="276999"/>
              </a:xfrm>
              <a:prstGeom prst="rect">
                <a:avLst/>
              </a:prstGeom>
              <a:blipFill>
                <a:blip r:embed="rId14"/>
                <a:stretch>
                  <a:fillRect l="-14815" t="-4348" r="-5556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1" name="Line 10"/>
          <p:cNvSpPr>
            <a:spLocks noChangeShapeType="1"/>
          </p:cNvSpPr>
          <p:nvPr/>
        </p:nvSpPr>
        <p:spPr bwMode="auto">
          <a:xfrm>
            <a:off x="9413729" y="2304000"/>
            <a:ext cx="8882" cy="2916000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382" name="Oval 381"/>
          <p:cNvSpPr/>
          <p:nvPr/>
        </p:nvSpPr>
        <p:spPr>
          <a:xfrm>
            <a:off x="9367718" y="5191396"/>
            <a:ext cx="108000" cy="108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83" name="Oval 382"/>
          <p:cNvSpPr/>
          <p:nvPr/>
        </p:nvSpPr>
        <p:spPr>
          <a:xfrm>
            <a:off x="8641919" y="3475879"/>
            <a:ext cx="108000" cy="108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4" name="TextBox 383"/>
              <p:cNvSpPr txBox="1"/>
              <p:nvPr/>
            </p:nvSpPr>
            <p:spPr>
              <a:xfrm>
                <a:off x="9119204" y="2037682"/>
                <a:ext cx="5959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𝐿𝑅𝐴𝑆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84" name="TextBox 3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9204" y="2037682"/>
                <a:ext cx="595996" cy="276999"/>
              </a:xfrm>
              <a:prstGeom prst="rect">
                <a:avLst/>
              </a:prstGeom>
              <a:blipFill>
                <a:blip r:embed="rId15"/>
                <a:stretch>
                  <a:fillRect l="-9184" r="-8163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5" name="Text Box 15"/>
          <p:cNvSpPr txBox="1">
            <a:spLocks noChangeArrowheads="1"/>
          </p:cNvSpPr>
          <p:nvPr/>
        </p:nvSpPr>
        <p:spPr bwMode="auto">
          <a:xfrm>
            <a:off x="8721894" y="3358768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2</a:t>
            </a:r>
          </a:p>
        </p:txBody>
      </p:sp>
      <p:sp>
        <p:nvSpPr>
          <p:cNvPr id="386" name="Oval 385"/>
          <p:cNvSpPr/>
          <p:nvPr/>
        </p:nvSpPr>
        <p:spPr>
          <a:xfrm>
            <a:off x="9363202" y="3978201"/>
            <a:ext cx="108000" cy="108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b="1" dirty="0"/>
          </a:p>
        </p:txBody>
      </p:sp>
      <p:sp>
        <p:nvSpPr>
          <p:cNvPr id="387" name="Line 8"/>
          <p:cNvSpPr>
            <a:spLocks noChangeShapeType="1"/>
          </p:cNvSpPr>
          <p:nvPr/>
        </p:nvSpPr>
        <p:spPr bwMode="auto">
          <a:xfrm>
            <a:off x="6954661" y="3521195"/>
            <a:ext cx="1658170" cy="1911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88" name="Line 8"/>
          <p:cNvSpPr>
            <a:spLocks noChangeShapeType="1"/>
          </p:cNvSpPr>
          <p:nvPr/>
        </p:nvSpPr>
        <p:spPr bwMode="auto">
          <a:xfrm flipV="1">
            <a:off x="1403154" y="4033640"/>
            <a:ext cx="5111104" cy="6879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9" name="TextBox 388"/>
              <p:cNvSpPr txBox="1"/>
              <p:nvPr/>
            </p:nvSpPr>
            <p:spPr>
              <a:xfrm>
                <a:off x="1087775" y="3352062"/>
                <a:ext cx="296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89" name="TextBox 3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7775" y="3352062"/>
                <a:ext cx="296491" cy="276999"/>
              </a:xfrm>
              <a:prstGeom prst="rect">
                <a:avLst/>
              </a:prstGeom>
              <a:blipFill>
                <a:blip r:embed="rId16"/>
                <a:stretch>
                  <a:fillRect l="-12245" r="-8163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0" name="Line 9"/>
          <p:cNvSpPr>
            <a:spLocks noChangeShapeType="1"/>
          </p:cNvSpPr>
          <p:nvPr/>
        </p:nvSpPr>
        <p:spPr bwMode="auto">
          <a:xfrm flipH="1" flipV="1">
            <a:off x="3561449" y="4088497"/>
            <a:ext cx="12677" cy="115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91" name="Oval 390"/>
          <p:cNvSpPr/>
          <p:nvPr/>
        </p:nvSpPr>
        <p:spPr>
          <a:xfrm>
            <a:off x="3514576" y="3970792"/>
            <a:ext cx="108000" cy="1080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92" name="Text Box 15"/>
          <p:cNvSpPr txBox="1">
            <a:spLocks noChangeArrowheads="1"/>
          </p:cNvSpPr>
          <p:nvPr/>
        </p:nvSpPr>
        <p:spPr bwMode="auto">
          <a:xfrm>
            <a:off x="3353205" y="3697809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1</a:t>
            </a:r>
          </a:p>
        </p:txBody>
      </p:sp>
      <p:sp>
        <p:nvSpPr>
          <p:cNvPr id="393" name="Text Box 15"/>
          <p:cNvSpPr txBox="1">
            <a:spLocks noChangeArrowheads="1"/>
          </p:cNvSpPr>
          <p:nvPr/>
        </p:nvSpPr>
        <p:spPr bwMode="auto">
          <a:xfrm>
            <a:off x="4100137" y="3161143"/>
            <a:ext cx="2846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4" name="TextBox 393"/>
              <p:cNvSpPr txBox="1"/>
              <p:nvPr/>
            </p:nvSpPr>
            <p:spPr>
              <a:xfrm>
                <a:off x="10667512" y="2919393"/>
                <a:ext cx="4178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𝐴𝑆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94" name="TextBox 3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7512" y="2919393"/>
                <a:ext cx="417807" cy="276999"/>
              </a:xfrm>
              <a:prstGeom prst="rect">
                <a:avLst/>
              </a:prstGeom>
              <a:blipFill>
                <a:blip r:embed="rId17"/>
                <a:stretch>
                  <a:fillRect l="-13235" r="-4412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5" name="TextBox 394"/>
              <p:cNvSpPr txBox="1"/>
              <p:nvPr/>
            </p:nvSpPr>
            <p:spPr>
              <a:xfrm>
                <a:off x="10517680" y="1961745"/>
                <a:ext cx="4178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𝐴𝑆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395" name="TextBox 3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7680" y="1961745"/>
                <a:ext cx="417807" cy="276999"/>
              </a:xfrm>
              <a:prstGeom prst="rect">
                <a:avLst/>
              </a:prstGeom>
              <a:blipFill>
                <a:blip r:embed="rId18"/>
                <a:stretch>
                  <a:fillRect l="-11594" r="-5797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6" name="Straight Arrow Connector 395"/>
          <p:cNvCxnSpPr/>
          <p:nvPr/>
        </p:nvCxnSpPr>
        <p:spPr>
          <a:xfrm flipV="1">
            <a:off x="3626230" y="5177350"/>
            <a:ext cx="526392" cy="14220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7" name="Straight Arrow Connector 396"/>
          <p:cNvCxnSpPr/>
          <p:nvPr/>
        </p:nvCxnSpPr>
        <p:spPr>
          <a:xfrm flipV="1">
            <a:off x="1505797" y="3600000"/>
            <a:ext cx="5316" cy="396000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8" name="Straight Arrow Connector 397"/>
          <p:cNvCxnSpPr/>
          <p:nvPr/>
        </p:nvCxnSpPr>
        <p:spPr>
          <a:xfrm>
            <a:off x="1681594" y="3596315"/>
            <a:ext cx="4010" cy="400432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9" name="Straight Arrow Connector 398"/>
          <p:cNvCxnSpPr/>
          <p:nvPr/>
        </p:nvCxnSpPr>
        <p:spPr>
          <a:xfrm flipH="1">
            <a:off x="3625198" y="5027880"/>
            <a:ext cx="528157" cy="19641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00" name="Line 9"/>
          <p:cNvSpPr>
            <a:spLocks noChangeShapeType="1"/>
          </p:cNvSpPr>
          <p:nvPr/>
        </p:nvSpPr>
        <p:spPr bwMode="auto">
          <a:xfrm flipV="1">
            <a:off x="4242443" y="3593567"/>
            <a:ext cx="3207" cy="1656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01" name="Text Box 15"/>
          <p:cNvSpPr txBox="1">
            <a:spLocks noChangeArrowheads="1"/>
          </p:cNvSpPr>
          <p:nvPr/>
        </p:nvSpPr>
        <p:spPr bwMode="auto">
          <a:xfrm>
            <a:off x="1960202" y="5655343"/>
            <a:ext cx="1749406" cy="400110"/>
          </a:xfrm>
          <a:prstGeom prst="rect">
            <a:avLst/>
          </a:prstGeom>
          <a:ln>
            <a:solidFill>
              <a:schemeClr val="accent4"/>
            </a:solidFill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pt-PT" sz="1000" dirty="0"/>
              <a:t>The central bank gradually </a:t>
            </a:r>
            <a:r>
              <a:rPr lang="en-US" altLang="pt-PT" sz="1000" dirty="0" smtClean="0"/>
              <a:t>changes </a:t>
            </a:r>
            <a:r>
              <a:rPr lang="en-US" altLang="pt-PT" sz="1000" dirty="0"/>
              <a:t>the interest rate</a:t>
            </a:r>
            <a:endParaRPr lang="pt-PT" altLang="pt-PT" sz="1000" dirty="0"/>
          </a:p>
        </p:txBody>
      </p:sp>
      <p:sp>
        <p:nvSpPr>
          <p:cNvPr id="402" name="Freeform 14"/>
          <p:cNvSpPr>
            <a:spLocks/>
          </p:cNvSpPr>
          <p:nvPr/>
        </p:nvSpPr>
        <p:spPr bwMode="auto">
          <a:xfrm rot="6814254">
            <a:off x="3696850" y="5536219"/>
            <a:ext cx="615762" cy="358497"/>
          </a:xfrm>
          <a:custGeom>
            <a:avLst/>
            <a:gdLst>
              <a:gd name="T0" fmla="*/ 2147483646 w 589"/>
              <a:gd name="T1" fmla="*/ 2147483646 h 272"/>
              <a:gd name="T2" fmla="*/ 2147483646 w 589"/>
              <a:gd name="T3" fmla="*/ 0 h 272"/>
              <a:gd name="T4" fmla="*/ 0 w 589"/>
              <a:gd name="T5" fmla="*/ 2147483646 h 272"/>
              <a:gd name="T6" fmla="*/ 0 60000 65536"/>
              <a:gd name="T7" fmla="*/ 0 60000 65536"/>
              <a:gd name="T8" fmla="*/ 0 60000 65536"/>
              <a:gd name="T9" fmla="*/ 0 w 589"/>
              <a:gd name="T10" fmla="*/ 0 h 272"/>
              <a:gd name="T11" fmla="*/ 589 w 589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9" h="272">
                <a:moveTo>
                  <a:pt x="589" y="272"/>
                </a:moveTo>
                <a:cubicBezTo>
                  <a:pt x="479" y="136"/>
                  <a:pt x="370" y="0"/>
                  <a:pt x="272" y="0"/>
                </a:cubicBezTo>
                <a:cubicBezTo>
                  <a:pt x="174" y="0"/>
                  <a:pt x="45" y="227"/>
                  <a:pt x="0" y="2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03" name="Text Box 15"/>
          <p:cNvSpPr txBox="1">
            <a:spLocks noChangeArrowheads="1"/>
          </p:cNvSpPr>
          <p:nvPr/>
        </p:nvSpPr>
        <p:spPr bwMode="auto">
          <a:xfrm>
            <a:off x="3498964" y="4016731"/>
            <a:ext cx="2846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3</a:t>
            </a:r>
          </a:p>
        </p:txBody>
      </p:sp>
      <p:sp>
        <p:nvSpPr>
          <p:cNvPr id="404" name="Text Box 15"/>
          <p:cNvSpPr txBox="1">
            <a:spLocks noChangeArrowheads="1"/>
          </p:cNvSpPr>
          <p:nvPr/>
        </p:nvSpPr>
        <p:spPr bwMode="auto">
          <a:xfrm>
            <a:off x="9188799" y="4050782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 smtClean="0"/>
              <a:t>3</a:t>
            </a:r>
            <a:endParaRPr lang="pt-PT" altLang="pt-PT" sz="1600" dirty="0"/>
          </a:p>
        </p:txBody>
      </p:sp>
      <p:cxnSp>
        <p:nvCxnSpPr>
          <p:cNvPr id="405" name="Straight Arrow Connector 404"/>
          <p:cNvCxnSpPr/>
          <p:nvPr/>
        </p:nvCxnSpPr>
        <p:spPr>
          <a:xfrm rot="21540000">
            <a:off x="8170025" y="4252495"/>
            <a:ext cx="163392" cy="141923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6" name="Straight Arrow Connector 405"/>
          <p:cNvCxnSpPr/>
          <p:nvPr/>
        </p:nvCxnSpPr>
        <p:spPr>
          <a:xfrm rot="21540000">
            <a:off x="8372875" y="4415999"/>
            <a:ext cx="163392" cy="141923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07" name="TextBox 406"/>
          <p:cNvSpPr txBox="1"/>
          <p:nvPr/>
        </p:nvSpPr>
        <p:spPr>
          <a:xfrm>
            <a:off x="2447759" y="1570685"/>
            <a:ext cx="165237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pt-PT" dirty="0" smtClean="0">
                <a:solidFill>
                  <a:srgbClr val="C00000"/>
                </a:solidFill>
              </a:rPr>
              <a:t>  Central Bank</a:t>
            </a:r>
            <a:endParaRPr lang="pt-PT" dirty="0">
              <a:solidFill>
                <a:srgbClr val="C00000"/>
              </a:solidFill>
            </a:endParaRPr>
          </a:p>
        </p:txBody>
      </p:sp>
      <p:sp>
        <p:nvSpPr>
          <p:cNvPr id="408" name="TextBox 407"/>
          <p:cNvSpPr txBox="1"/>
          <p:nvPr/>
        </p:nvSpPr>
        <p:spPr>
          <a:xfrm>
            <a:off x="8260422" y="1585354"/>
            <a:ext cx="165237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pt-PT" dirty="0" smtClean="0">
                <a:solidFill>
                  <a:srgbClr val="C00000"/>
                </a:solidFill>
              </a:rPr>
              <a:t>       AD , AS</a:t>
            </a:r>
            <a:endParaRPr lang="pt-PT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" name="TextBox 408"/>
              <p:cNvSpPr txBox="1"/>
              <p:nvPr/>
            </p:nvSpPr>
            <p:spPr>
              <a:xfrm>
                <a:off x="3496690" y="5258904"/>
                <a:ext cx="2438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409" name="TextBox 4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6690" y="5258904"/>
                <a:ext cx="243849" cy="276999"/>
              </a:xfrm>
              <a:prstGeom prst="rect">
                <a:avLst/>
              </a:prstGeom>
              <a:blipFill>
                <a:blip r:embed="rId19"/>
                <a:stretch>
                  <a:fillRect l="-12500" r="-7500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0" name="Text Box 15"/>
          <p:cNvSpPr txBox="1">
            <a:spLocks noChangeArrowheads="1"/>
          </p:cNvSpPr>
          <p:nvPr/>
        </p:nvSpPr>
        <p:spPr bwMode="auto">
          <a:xfrm>
            <a:off x="7031740" y="5663164"/>
            <a:ext cx="1446230" cy="276999"/>
          </a:xfrm>
          <a:prstGeom prst="rect">
            <a:avLst/>
          </a:prstGeom>
          <a:ln>
            <a:solidFill>
              <a:schemeClr val="accent4"/>
            </a:solidFill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200" dirty="0" smtClean="0"/>
              <a:t>Supply adjustment</a:t>
            </a:r>
            <a:endParaRPr lang="pt-PT" altLang="pt-PT" sz="1200" dirty="0"/>
          </a:p>
        </p:txBody>
      </p:sp>
      <p:sp>
        <p:nvSpPr>
          <p:cNvPr id="411" name="Freeform 14"/>
          <p:cNvSpPr>
            <a:spLocks/>
          </p:cNvSpPr>
          <p:nvPr/>
        </p:nvSpPr>
        <p:spPr bwMode="auto">
          <a:xfrm rot="6534738" flipV="1">
            <a:off x="6990203" y="4616176"/>
            <a:ext cx="1360900" cy="595276"/>
          </a:xfrm>
          <a:custGeom>
            <a:avLst/>
            <a:gdLst>
              <a:gd name="T0" fmla="*/ 2147483646 w 589"/>
              <a:gd name="T1" fmla="*/ 2147483646 h 272"/>
              <a:gd name="T2" fmla="*/ 2147483646 w 589"/>
              <a:gd name="T3" fmla="*/ 0 h 272"/>
              <a:gd name="T4" fmla="*/ 0 w 589"/>
              <a:gd name="T5" fmla="*/ 2147483646 h 272"/>
              <a:gd name="T6" fmla="*/ 0 60000 65536"/>
              <a:gd name="T7" fmla="*/ 0 60000 65536"/>
              <a:gd name="T8" fmla="*/ 0 60000 65536"/>
              <a:gd name="T9" fmla="*/ 0 w 589"/>
              <a:gd name="T10" fmla="*/ 0 h 272"/>
              <a:gd name="T11" fmla="*/ 589 w 589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9" h="272">
                <a:moveTo>
                  <a:pt x="589" y="272"/>
                </a:moveTo>
                <a:cubicBezTo>
                  <a:pt x="479" y="136"/>
                  <a:pt x="370" y="0"/>
                  <a:pt x="272" y="0"/>
                </a:cubicBezTo>
                <a:cubicBezTo>
                  <a:pt x="174" y="0"/>
                  <a:pt x="45" y="227"/>
                  <a:pt x="0" y="272"/>
                </a:cubicBezTo>
              </a:path>
            </a:pathLst>
          </a:custGeom>
          <a:noFill/>
          <a:ln w="31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cxnSp>
        <p:nvCxnSpPr>
          <p:cNvPr id="412" name="Straight Arrow Connector 411"/>
          <p:cNvCxnSpPr/>
          <p:nvPr/>
        </p:nvCxnSpPr>
        <p:spPr>
          <a:xfrm flipV="1">
            <a:off x="7031740" y="3567644"/>
            <a:ext cx="5316" cy="396000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3" name="Straight Arrow Connector 412"/>
          <p:cNvCxnSpPr/>
          <p:nvPr/>
        </p:nvCxnSpPr>
        <p:spPr>
          <a:xfrm>
            <a:off x="7207537" y="3563959"/>
            <a:ext cx="4010" cy="400432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9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6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10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6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1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3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10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6" dur="1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2" dur="5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5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4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9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1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6" dur="10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7" dur="10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10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3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5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" grpId="0" animBg="1"/>
      <p:bldP spid="349" grpId="0" animBg="1"/>
      <p:bldP spid="352" grpId="0" animBg="1"/>
      <p:bldP spid="353" grpId="0" animBg="1"/>
      <p:bldP spid="354" grpId="0" animBg="1"/>
      <p:bldP spid="355" grpId="0" animBg="1"/>
      <p:bldP spid="356" grpId="0" animBg="1"/>
      <p:bldP spid="359" grpId="0"/>
      <p:bldP spid="360" grpId="0"/>
      <p:bldP spid="361" grpId="0"/>
      <p:bldP spid="363" grpId="0"/>
      <p:bldP spid="364" grpId="0" animBg="1"/>
      <p:bldP spid="368" grpId="0" animBg="1"/>
      <p:bldP spid="369" grpId="0" animBg="1"/>
      <p:bldP spid="372" grpId="0"/>
      <p:bldP spid="373" grpId="0"/>
      <p:bldP spid="375" grpId="0"/>
      <p:bldP spid="377" grpId="0" animBg="1"/>
      <p:bldP spid="378" grpId="0"/>
      <p:bldP spid="379" grpId="0"/>
      <p:bldP spid="380" grpId="0"/>
      <p:bldP spid="381" grpId="0" animBg="1"/>
      <p:bldP spid="382" grpId="0" animBg="1"/>
      <p:bldP spid="383" grpId="0" animBg="1"/>
      <p:bldP spid="384" grpId="0"/>
      <p:bldP spid="385" grpId="0"/>
      <p:bldP spid="386" grpId="0" animBg="1"/>
      <p:bldP spid="387" grpId="0" animBg="1"/>
      <p:bldP spid="388" grpId="0" animBg="1"/>
      <p:bldP spid="389" grpId="0"/>
      <p:bldP spid="390" grpId="0" animBg="1"/>
      <p:bldP spid="391" grpId="0" animBg="1"/>
      <p:bldP spid="392" grpId="0"/>
      <p:bldP spid="393" grpId="0"/>
      <p:bldP spid="394" grpId="0"/>
      <p:bldP spid="395" grpId="0"/>
      <p:bldP spid="400" grpId="0" animBg="1"/>
      <p:bldP spid="401" grpId="0" animBg="1"/>
      <p:bldP spid="402" grpId="0" animBg="1"/>
      <p:bldP spid="403" grpId="0"/>
      <p:bldP spid="404" grpId="0"/>
      <p:bldP spid="409" grpId="0"/>
      <p:bldP spid="410" grpId="0" animBg="1"/>
      <p:bldP spid="4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109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dcti10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Utilizador do Windows</dc:creator>
  <cp:lastModifiedBy>Utilizador do Windows</cp:lastModifiedBy>
  <cp:revision>8</cp:revision>
  <dcterms:created xsi:type="dcterms:W3CDTF">2023-04-14T20:25:22Z</dcterms:created>
  <dcterms:modified xsi:type="dcterms:W3CDTF">2023-04-14T21:11:53Z</dcterms:modified>
</cp:coreProperties>
</file>