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>
        <p:scale>
          <a:sx n="150" d="100"/>
          <a:sy n="150" d="100"/>
        </p:scale>
        <p:origin x="44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permanent AS shock: aggressive response by the Central Bank</a:t>
            </a:r>
            <a:endParaRPr lang="pt-PT" altLang="pt-PT" sz="2000" dirty="0"/>
          </a:p>
        </p:txBody>
      </p:sp>
      <p:sp>
        <p:nvSpPr>
          <p:cNvPr id="268" name="Line 10"/>
          <p:cNvSpPr>
            <a:spLocks noChangeShapeType="1"/>
          </p:cNvSpPr>
          <p:nvPr/>
        </p:nvSpPr>
        <p:spPr bwMode="auto">
          <a:xfrm>
            <a:off x="8408533" y="2333579"/>
            <a:ext cx="8882" cy="2916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69" name="Line 10"/>
          <p:cNvSpPr>
            <a:spLocks noChangeShapeType="1"/>
          </p:cNvSpPr>
          <p:nvPr/>
        </p:nvSpPr>
        <p:spPr bwMode="auto">
          <a:xfrm>
            <a:off x="9591227" y="2335310"/>
            <a:ext cx="8882" cy="2916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70" name="Line 4"/>
          <p:cNvSpPr>
            <a:spLocks noChangeShapeType="1"/>
          </p:cNvSpPr>
          <p:nvPr/>
        </p:nvSpPr>
        <p:spPr bwMode="auto">
          <a:xfrm>
            <a:off x="1362647" y="2034870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1" name="Line 5"/>
          <p:cNvSpPr>
            <a:spLocks noChangeShapeType="1"/>
          </p:cNvSpPr>
          <p:nvPr/>
        </p:nvSpPr>
        <p:spPr bwMode="auto">
          <a:xfrm flipH="1">
            <a:off x="704862" y="5270247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2" name="Line 10"/>
          <p:cNvSpPr>
            <a:spLocks noChangeShapeType="1"/>
          </p:cNvSpPr>
          <p:nvPr/>
        </p:nvSpPr>
        <p:spPr bwMode="auto">
          <a:xfrm flipH="1">
            <a:off x="1362639" y="2678355"/>
            <a:ext cx="4021926" cy="2996713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73" name="Line 8"/>
          <p:cNvSpPr>
            <a:spLocks noChangeShapeType="1"/>
          </p:cNvSpPr>
          <p:nvPr/>
        </p:nvSpPr>
        <p:spPr bwMode="auto">
          <a:xfrm flipV="1">
            <a:off x="1353831" y="3742872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4" name="Line 9"/>
          <p:cNvSpPr>
            <a:spLocks noChangeShapeType="1"/>
          </p:cNvSpPr>
          <p:nvPr/>
        </p:nvSpPr>
        <p:spPr bwMode="auto">
          <a:xfrm>
            <a:off x="4695373" y="3762012"/>
            <a:ext cx="5001" cy="149578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5" name="Oval 274"/>
          <p:cNvSpPr/>
          <p:nvPr/>
        </p:nvSpPr>
        <p:spPr>
          <a:xfrm>
            <a:off x="1311742" y="5623678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6" name="Text Box 23"/>
          <p:cNvSpPr txBox="1">
            <a:spLocks noChangeArrowheads="1"/>
          </p:cNvSpPr>
          <p:nvPr/>
        </p:nvSpPr>
        <p:spPr bwMode="auto">
          <a:xfrm>
            <a:off x="5201630" y="5223569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7" name="Text Box 23"/>
              <p:cNvSpPr txBox="1">
                <a:spLocks noChangeArrowheads="1"/>
              </p:cNvSpPr>
              <p:nvPr/>
            </p:nvSpPr>
            <p:spPr bwMode="auto">
              <a:xfrm>
                <a:off x="987666" y="1900456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277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7666" y="1900456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8" name="TextBox 277"/>
              <p:cNvSpPr txBox="1"/>
              <p:nvPr/>
            </p:nvSpPr>
            <p:spPr>
              <a:xfrm>
                <a:off x="889324" y="5419260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78" name="TextBox 2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324" y="5419260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9" name="TextBox 278"/>
              <p:cNvSpPr txBox="1"/>
              <p:nvPr/>
            </p:nvSpPr>
            <p:spPr>
              <a:xfrm>
                <a:off x="4585264" y="5248422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79" name="TextBox 2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264" y="5248422"/>
                <a:ext cx="243849" cy="276999"/>
              </a:xfrm>
              <a:prstGeom prst="rect">
                <a:avLst/>
              </a:prstGeom>
              <a:blipFill>
                <a:blip r:embed="rId4"/>
                <a:stretch>
                  <a:fillRect l="-150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0" name="Straight Arrow Connector 279"/>
          <p:cNvCxnSpPr/>
          <p:nvPr/>
        </p:nvCxnSpPr>
        <p:spPr>
          <a:xfrm flipH="1">
            <a:off x="8484612" y="2620505"/>
            <a:ext cx="1058549" cy="1225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1" name="Text Box 15"/>
          <p:cNvSpPr txBox="1">
            <a:spLocks noChangeArrowheads="1"/>
          </p:cNvSpPr>
          <p:nvPr/>
        </p:nvSpPr>
        <p:spPr bwMode="auto">
          <a:xfrm>
            <a:off x="5665553" y="1652019"/>
            <a:ext cx="1686680" cy="246221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000" dirty="0"/>
              <a:t>A permanent supply shock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2" name="TextBox 281"/>
              <p:cNvSpPr txBox="1"/>
              <p:nvPr/>
            </p:nvSpPr>
            <p:spPr>
              <a:xfrm>
                <a:off x="5301687" y="5290208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82" name="TextBox 2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687" y="5290208"/>
                <a:ext cx="166969" cy="276999"/>
              </a:xfrm>
              <a:prstGeom prst="rect">
                <a:avLst/>
              </a:prstGeom>
              <a:blipFill>
                <a:blip r:embed="rId5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3" name="Line 4"/>
          <p:cNvSpPr>
            <a:spLocks noChangeShapeType="1"/>
          </p:cNvSpPr>
          <p:nvPr/>
        </p:nvSpPr>
        <p:spPr bwMode="auto">
          <a:xfrm flipH="1">
            <a:off x="6903907" y="2014910"/>
            <a:ext cx="4943" cy="371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4" name="Line 5"/>
          <p:cNvSpPr>
            <a:spLocks noChangeShapeType="1"/>
          </p:cNvSpPr>
          <p:nvPr/>
        </p:nvSpPr>
        <p:spPr bwMode="auto">
          <a:xfrm flipH="1">
            <a:off x="6251065" y="5250287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5" name="Line 10"/>
          <p:cNvSpPr>
            <a:spLocks noChangeShapeType="1"/>
          </p:cNvSpPr>
          <p:nvPr/>
        </p:nvSpPr>
        <p:spPr bwMode="auto">
          <a:xfrm flipH="1">
            <a:off x="7615198" y="2693600"/>
            <a:ext cx="3040983" cy="1972984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86" name="Line 8"/>
          <p:cNvSpPr>
            <a:spLocks noChangeShapeType="1"/>
          </p:cNvSpPr>
          <p:nvPr/>
        </p:nvSpPr>
        <p:spPr bwMode="auto">
          <a:xfrm>
            <a:off x="6930889" y="3749565"/>
            <a:ext cx="2061371" cy="966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7" name="Line 9"/>
          <p:cNvSpPr>
            <a:spLocks noChangeShapeType="1"/>
          </p:cNvSpPr>
          <p:nvPr/>
        </p:nvSpPr>
        <p:spPr bwMode="auto">
          <a:xfrm>
            <a:off x="8982562" y="3802660"/>
            <a:ext cx="5223" cy="145716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8" name="Text Box 23"/>
          <p:cNvSpPr txBox="1">
            <a:spLocks noChangeArrowheads="1"/>
          </p:cNvSpPr>
          <p:nvPr/>
        </p:nvSpPr>
        <p:spPr bwMode="auto">
          <a:xfrm>
            <a:off x="10747833" y="5203609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9" name="Text Box 23"/>
              <p:cNvSpPr txBox="1">
                <a:spLocks noChangeArrowheads="1"/>
              </p:cNvSpPr>
              <p:nvPr/>
            </p:nvSpPr>
            <p:spPr bwMode="auto">
              <a:xfrm>
                <a:off x="6533869" y="1880496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289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3869" y="1880496"/>
                <a:ext cx="448264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0" name="TextBox 289"/>
              <p:cNvSpPr txBox="1"/>
              <p:nvPr/>
            </p:nvSpPr>
            <p:spPr>
              <a:xfrm>
                <a:off x="8231020" y="5288962"/>
                <a:ext cx="454964" cy="3115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PT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bSup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290" name="TextBox 2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020" y="5288962"/>
                <a:ext cx="454964" cy="311560"/>
              </a:xfrm>
              <a:prstGeom prst="rect">
                <a:avLst/>
              </a:prstGeom>
              <a:blipFill>
                <a:blip r:embed="rId7"/>
                <a:stretch>
                  <a:fillRect l="-1333" t="-392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1" name="Text Box 15"/>
          <p:cNvSpPr txBox="1">
            <a:spLocks noChangeArrowheads="1"/>
          </p:cNvSpPr>
          <p:nvPr/>
        </p:nvSpPr>
        <p:spPr bwMode="auto">
          <a:xfrm>
            <a:off x="8845436" y="343937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2" name="TextBox 291"/>
              <p:cNvSpPr txBox="1"/>
              <p:nvPr/>
            </p:nvSpPr>
            <p:spPr>
              <a:xfrm>
                <a:off x="10847890" y="5270248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92" name="TextBox 2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7890" y="5270248"/>
                <a:ext cx="198003" cy="276999"/>
              </a:xfrm>
              <a:prstGeom prst="rect">
                <a:avLst/>
              </a:prstGeom>
              <a:blipFill>
                <a:blip r:embed="rId8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3" name="Line 10"/>
          <p:cNvSpPr>
            <a:spLocks noChangeShapeType="1"/>
          </p:cNvSpPr>
          <p:nvPr/>
        </p:nvSpPr>
        <p:spPr bwMode="auto">
          <a:xfrm>
            <a:off x="7230410" y="2622856"/>
            <a:ext cx="3495103" cy="2290781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4" name="TextBox 293"/>
              <p:cNvSpPr txBox="1"/>
              <p:nvPr/>
            </p:nvSpPr>
            <p:spPr>
              <a:xfrm>
                <a:off x="6611168" y="3984659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94" name="TextBox 2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168" y="3984659"/>
                <a:ext cx="320793" cy="276999"/>
              </a:xfrm>
              <a:prstGeom prst="rect">
                <a:avLst/>
              </a:prstGeom>
              <a:blipFill>
                <a:blip r:embed="rId9"/>
                <a:stretch>
                  <a:fillRect l="-9615" t="-4444" r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5" name="Oval 294"/>
          <p:cNvSpPr/>
          <p:nvPr/>
        </p:nvSpPr>
        <p:spPr>
          <a:xfrm>
            <a:off x="9542426" y="5204239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6" name="Oval 295"/>
          <p:cNvSpPr/>
          <p:nvPr/>
        </p:nvSpPr>
        <p:spPr>
          <a:xfrm>
            <a:off x="8940949" y="3721054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7" name="Text Box 15"/>
          <p:cNvSpPr txBox="1">
            <a:spLocks noChangeArrowheads="1"/>
          </p:cNvSpPr>
          <p:nvPr/>
        </p:nvSpPr>
        <p:spPr bwMode="auto">
          <a:xfrm>
            <a:off x="8428781" y="399882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p:sp>
        <p:nvSpPr>
          <p:cNvPr id="298" name="Line 9"/>
          <p:cNvSpPr>
            <a:spLocks noChangeShapeType="1"/>
          </p:cNvSpPr>
          <p:nvPr/>
        </p:nvSpPr>
        <p:spPr bwMode="auto">
          <a:xfrm flipH="1" flipV="1">
            <a:off x="3378104" y="4152250"/>
            <a:ext cx="7126" cy="110209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9" name="TextBox 298"/>
              <p:cNvSpPr txBox="1"/>
              <p:nvPr/>
            </p:nvSpPr>
            <p:spPr>
              <a:xfrm>
                <a:off x="8893446" y="5281680"/>
                <a:ext cx="261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99" name="TextBox 2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3446" y="5281680"/>
                <a:ext cx="261802" cy="276999"/>
              </a:xfrm>
              <a:prstGeom prst="rect">
                <a:avLst/>
              </a:prstGeom>
              <a:blipFill>
                <a:blip r:embed="rId10"/>
                <a:stretch>
                  <a:fillRect l="-23256" r="-697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0" name="Text Box 15"/>
          <p:cNvSpPr txBox="1">
            <a:spLocks noChangeArrowheads="1"/>
          </p:cNvSpPr>
          <p:nvPr/>
        </p:nvSpPr>
        <p:spPr bwMode="auto">
          <a:xfrm>
            <a:off x="4540980" y="3413224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301" name="Text Box 15"/>
          <p:cNvSpPr txBox="1">
            <a:spLocks noChangeArrowheads="1"/>
          </p:cNvSpPr>
          <p:nvPr/>
        </p:nvSpPr>
        <p:spPr bwMode="auto">
          <a:xfrm>
            <a:off x="3209811" y="3813696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302" name="Text Box 15"/>
          <p:cNvSpPr txBox="1">
            <a:spLocks noChangeArrowheads="1"/>
          </p:cNvSpPr>
          <p:nvPr/>
        </p:nvSpPr>
        <p:spPr bwMode="auto">
          <a:xfrm>
            <a:off x="3971382" y="3825667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3" name="TextBox 302"/>
              <p:cNvSpPr txBox="1"/>
              <p:nvPr/>
            </p:nvSpPr>
            <p:spPr>
              <a:xfrm>
                <a:off x="10756754" y="2981390"/>
                <a:ext cx="412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03" name="TextBox 3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6754" y="2981390"/>
                <a:ext cx="412485" cy="276999"/>
              </a:xfrm>
              <a:prstGeom prst="rect">
                <a:avLst/>
              </a:prstGeom>
              <a:blipFill>
                <a:blip r:embed="rId11"/>
                <a:stretch>
                  <a:fillRect l="-13433" r="-597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4" name="Straight Arrow Connector 303"/>
          <p:cNvCxnSpPr/>
          <p:nvPr/>
        </p:nvCxnSpPr>
        <p:spPr>
          <a:xfrm flipV="1">
            <a:off x="3458279" y="5180877"/>
            <a:ext cx="1159586" cy="13056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5" name="Text Box 15"/>
          <p:cNvSpPr txBox="1">
            <a:spLocks noChangeArrowheads="1"/>
          </p:cNvSpPr>
          <p:nvPr/>
        </p:nvSpPr>
        <p:spPr bwMode="auto">
          <a:xfrm>
            <a:off x="1546598" y="2486097"/>
            <a:ext cx="1447503" cy="707886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PT" sz="1000" dirty="0"/>
              <a:t>Aggressive reaction by the central bank, with a drastic increase in interest rates</a:t>
            </a:r>
            <a:endParaRPr lang="pt-PT" altLang="pt-PT" sz="1000" dirty="0"/>
          </a:p>
        </p:txBody>
      </p:sp>
      <p:sp>
        <p:nvSpPr>
          <p:cNvPr id="306" name="Freeform 14"/>
          <p:cNvSpPr>
            <a:spLocks/>
          </p:cNvSpPr>
          <p:nvPr/>
        </p:nvSpPr>
        <p:spPr bwMode="auto">
          <a:xfrm rot="6813791" flipV="1">
            <a:off x="6952898" y="5010056"/>
            <a:ext cx="1142437" cy="424591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307" name="Straight Arrow Connector 306"/>
          <p:cNvCxnSpPr/>
          <p:nvPr/>
        </p:nvCxnSpPr>
        <p:spPr>
          <a:xfrm flipH="1" flipV="1">
            <a:off x="7013430" y="3848783"/>
            <a:ext cx="602" cy="2666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8" name="Line 10"/>
          <p:cNvSpPr>
            <a:spLocks noChangeShapeType="1"/>
          </p:cNvSpPr>
          <p:nvPr/>
        </p:nvSpPr>
        <p:spPr bwMode="auto">
          <a:xfrm flipH="1">
            <a:off x="8134072" y="3307546"/>
            <a:ext cx="2767787" cy="1784286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9" name="TextBox 308"/>
              <p:cNvSpPr txBox="1"/>
              <p:nvPr/>
            </p:nvSpPr>
            <p:spPr>
              <a:xfrm>
                <a:off x="9285900" y="2054424"/>
                <a:ext cx="607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𝐿𝑅</m:t>
                          </m:r>
                          <m:r>
                            <a:rPr lang="pt-P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sz="1600" dirty="0"/>
              </a:p>
            </p:txBody>
          </p:sp>
        </mc:Choice>
        <mc:Fallback>
          <p:sp>
            <p:nvSpPr>
              <p:cNvPr id="309" name="TextBox 3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900" y="2054424"/>
                <a:ext cx="607089" cy="246221"/>
              </a:xfrm>
              <a:prstGeom prst="rect">
                <a:avLst/>
              </a:prstGeom>
              <a:blipFill>
                <a:blip r:embed="rId12"/>
                <a:stretch>
                  <a:fillRect l="-7000" r="-10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0" name="TextBox 309"/>
              <p:cNvSpPr txBox="1"/>
              <p:nvPr/>
            </p:nvSpPr>
            <p:spPr>
              <a:xfrm>
                <a:off x="8107057" y="2085007"/>
                <a:ext cx="6118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𝐿𝑅</m:t>
                          </m:r>
                          <m:r>
                            <a:rPr lang="pt-P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sz="1600" dirty="0"/>
              </a:p>
            </p:txBody>
          </p:sp>
        </mc:Choice>
        <mc:Fallback>
          <p:sp>
            <p:nvSpPr>
              <p:cNvPr id="310" name="TextBox 3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057" y="2085007"/>
                <a:ext cx="611834" cy="246221"/>
              </a:xfrm>
              <a:prstGeom prst="rect">
                <a:avLst/>
              </a:prstGeom>
              <a:blipFill>
                <a:blip r:embed="rId13"/>
                <a:stretch>
                  <a:fillRect l="-8000" r="-20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1" name="Text Box 15"/>
          <p:cNvSpPr txBox="1">
            <a:spLocks noChangeArrowheads="1"/>
          </p:cNvSpPr>
          <p:nvPr/>
        </p:nvSpPr>
        <p:spPr bwMode="auto">
          <a:xfrm>
            <a:off x="9604787" y="3989829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312" name="Oval 311"/>
          <p:cNvSpPr/>
          <p:nvPr/>
        </p:nvSpPr>
        <p:spPr>
          <a:xfrm>
            <a:off x="9539731" y="4100286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3" name="TextBox 312"/>
              <p:cNvSpPr txBox="1"/>
              <p:nvPr/>
            </p:nvSpPr>
            <p:spPr>
              <a:xfrm>
                <a:off x="9487474" y="5304998"/>
                <a:ext cx="359073" cy="311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PT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bSup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313" name="TextBox 3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474" y="5304998"/>
                <a:ext cx="359073" cy="311560"/>
              </a:xfrm>
              <a:prstGeom prst="rect">
                <a:avLst/>
              </a:prstGeom>
              <a:blipFill>
                <a:blip r:embed="rId14"/>
                <a:stretch>
                  <a:fillRect l="-15254" t="-1961" r="-6780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4" name="TextBox 313"/>
              <p:cNvSpPr txBox="1"/>
              <p:nvPr/>
            </p:nvSpPr>
            <p:spPr>
              <a:xfrm>
                <a:off x="10687423" y="2432257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14" name="TextBox 3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7423" y="2432257"/>
                <a:ext cx="417807" cy="276999"/>
              </a:xfrm>
              <a:prstGeom prst="rect">
                <a:avLst/>
              </a:prstGeom>
              <a:blipFill>
                <a:blip r:embed="rId15"/>
                <a:stretch>
                  <a:fillRect l="-11594" r="-579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5" name="Oval 314"/>
          <p:cNvSpPr/>
          <p:nvPr/>
        </p:nvSpPr>
        <p:spPr>
          <a:xfrm>
            <a:off x="8357546" y="5193376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6" name="Line 8"/>
          <p:cNvSpPr>
            <a:spLocks noChangeShapeType="1"/>
          </p:cNvSpPr>
          <p:nvPr/>
        </p:nvSpPr>
        <p:spPr bwMode="auto">
          <a:xfrm flipV="1">
            <a:off x="6896961" y="4157657"/>
            <a:ext cx="2638092" cy="983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17" name="Line 8"/>
          <p:cNvSpPr>
            <a:spLocks noChangeShapeType="1"/>
          </p:cNvSpPr>
          <p:nvPr/>
        </p:nvSpPr>
        <p:spPr bwMode="auto">
          <a:xfrm flipV="1">
            <a:off x="1361225" y="4171023"/>
            <a:ext cx="5152134" cy="395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8" name="TextBox 317"/>
              <p:cNvSpPr txBox="1"/>
              <p:nvPr/>
            </p:nvSpPr>
            <p:spPr>
              <a:xfrm>
                <a:off x="6586323" y="3567942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18" name="TextBox 3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323" y="3567942"/>
                <a:ext cx="296491" cy="276999"/>
              </a:xfrm>
              <a:prstGeom prst="rect">
                <a:avLst/>
              </a:prstGeom>
              <a:blipFill>
                <a:blip r:embed="rId16"/>
                <a:stretch>
                  <a:fillRect l="-12245" r="-816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9" name="TextBox 318"/>
              <p:cNvSpPr txBox="1"/>
              <p:nvPr/>
            </p:nvSpPr>
            <p:spPr>
              <a:xfrm>
                <a:off x="1058417" y="3961787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19" name="TextBox 3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417" y="3961787"/>
                <a:ext cx="320793" cy="276999"/>
              </a:xfrm>
              <a:prstGeom prst="rect">
                <a:avLst/>
              </a:prstGeom>
              <a:blipFill>
                <a:blip r:embed="rId17"/>
                <a:stretch>
                  <a:fillRect l="-9615" t="-4444" r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0" name="TextBox 319"/>
              <p:cNvSpPr txBox="1"/>
              <p:nvPr/>
            </p:nvSpPr>
            <p:spPr>
              <a:xfrm>
                <a:off x="1033572" y="3545070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0" name="TextBox 3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572" y="3545070"/>
                <a:ext cx="296491" cy="276999"/>
              </a:xfrm>
              <a:prstGeom prst="rect">
                <a:avLst/>
              </a:prstGeom>
              <a:blipFill>
                <a:blip r:embed="rId18"/>
                <a:stretch>
                  <a:fillRect l="-12500" r="-8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1" name="TextBox 320"/>
              <p:cNvSpPr txBox="1"/>
              <p:nvPr/>
            </p:nvSpPr>
            <p:spPr>
              <a:xfrm>
                <a:off x="3274583" y="5247376"/>
                <a:ext cx="2013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1" name="TextBox 3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583" y="5247376"/>
                <a:ext cx="201381" cy="276999"/>
              </a:xfrm>
              <a:prstGeom prst="rect">
                <a:avLst/>
              </a:prstGeom>
              <a:blipFill>
                <a:blip r:embed="rId19"/>
                <a:stretch>
                  <a:fillRect l="-27273" r="-2121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2" name="Straight Arrow Connector 321"/>
          <p:cNvCxnSpPr/>
          <p:nvPr/>
        </p:nvCxnSpPr>
        <p:spPr>
          <a:xfrm flipH="1" flipV="1">
            <a:off x="1498214" y="3861403"/>
            <a:ext cx="602" cy="266623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3" name="Straight Arrow Connector 322"/>
          <p:cNvCxnSpPr/>
          <p:nvPr/>
        </p:nvCxnSpPr>
        <p:spPr>
          <a:xfrm flipV="1">
            <a:off x="4874853" y="3118481"/>
            <a:ext cx="593803" cy="1748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4" name="Line 10"/>
          <p:cNvSpPr>
            <a:spLocks noChangeShapeType="1"/>
          </p:cNvSpPr>
          <p:nvPr/>
        </p:nvSpPr>
        <p:spPr bwMode="auto">
          <a:xfrm>
            <a:off x="7019496" y="3229054"/>
            <a:ext cx="2718513" cy="1830586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325" name="Oval 324"/>
          <p:cNvSpPr/>
          <p:nvPr/>
        </p:nvSpPr>
        <p:spPr>
          <a:xfrm>
            <a:off x="8351340" y="4113122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6" name="TextBox 325"/>
              <p:cNvSpPr txBox="1"/>
              <p:nvPr/>
            </p:nvSpPr>
            <p:spPr>
              <a:xfrm>
                <a:off x="6940878" y="2979982"/>
                <a:ext cx="452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6" name="TextBox 3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878" y="2979982"/>
                <a:ext cx="452881" cy="276999"/>
              </a:xfrm>
              <a:prstGeom prst="rect">
                <a:avLst/>
              </a:prstGeom>
              <a:blipFill>
                <a:blip r:embed="rId20"/>
                <a:stretch>
                  <a:fillRect l="-12162" r="-5405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7" name="TextBox 326"/>
              <p:cNvSpPr txBox="1"/>
              <p:nvPr/>
            </p:nvSpPr>
            <p:spPr>
              <a:xfrm>
                <a:off x="7127347" y="2337130"/>
                <a:ext cx="4528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7" name="TextBox 3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347" y="2337130"/>
                <a:ext cx="452881" cy="276999"/>
              </a:xfrm>
              <a:prstGeom prst="rect">
                <a:avLst/>
              </a:prstGeom>
              <a:blipFill>
                <a:blip r:embed="rId21"/>
                <a:stretch>
                  <a:fillRect l="-10811" r="-540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8" name="Line 10"/>
          <p:cNvSpPr>
            <a:spLocks noChangeShapeType="1"/>
          </p:cNvSpPr>
          <p:nvPr/>
        </p:nvSpPr>
        <p:spPr bwMode="auto">
          <a:xfrm flipH="1">
            <a:off x="2583124" y="2686956"/>
            <a:ext cx="3549287" cy="2661223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9" name="TextBox 328"/>
              <p:cNvSpPr txBox="1"/>
              <p:nvPr/>
            </p:nvSpPr>
            <p:spPr>
              <a:xfrm>
                <a:off x="4953337" y="2397825"/>
                <a:ext cx="469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29" name="TextBox 3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337" y="2397825"/>
                <a:ext cx="469937" cy="276999"/>
              </a:xfrm>
              <a:prstGeom prst="rect">
                <a:avLst/>
              </a:prstGeom>
              <a:blipFill>
                <a:blip r:embed="rId22"/>
                <a:stretch>
                  <a:fillRect l="-11688" r="-519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0" name="TextBox 329"/>
              <p:cNvSpPr txBox="1"/>
              <p:nvPr/>
            </p:nvSpPr>
            <p:spPr>
              <a:xfrm>
                <a:off x="5832697" y="2416601"/>
                <a:ext cx="475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30" name="TextBox 3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697" y="2416601"/>
                <a:ext cx="475258" cy="276999"/>
              </a:xfrm>
              <a:prstGeom prst="rect">
                <a:avLst/>
              </a:prstGeom>
              <a:blipFill>
                <a:blip r:embed="rId23"/>
                <a:stretch>
                  <a:fillRect l="-11538" r="-512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1" name="Oval 330"/>
          <p:cNvSpPr/>
          <p:nvPr/>
        </p:nvSpPr>
        <p:spPr>
          <a:xfrm>
            <a:off x="3319602" y="4107608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332" name="Straight Arrow Connector 331"/>
          <p:cNvCxnSpPr/>
          <p:nvPr/>
        </p:nvCxnSpPr>
        <p:spPr>
          <a:xfrm flipH="1">
            <a:off x="7841070" y="3245709"/>
            <a:ext cx="223671" cy="14631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3" name="Freeform 14"/>
          <p:cNvSpPr>
            <a:spLocks/>
          </p:cNvSpPr>
          <p:nvPr/>
        </p:nvSpPr>
        <p:spPr bwMode="auto">
          <a:xfrm rot="11451358" flipV="1">
            <a:off x="3064987" y="2171006"/>
            <a:ext cx="2176802" cy="708607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334" name="Straight Arrow Connector 333"/>
          <p:cNvCxnSpPr/>
          <p:nvPr/>
        </p:nvCxnSpPr>
        <p:spPr>
          <a:xfrm flipH="1">
            <a:off x="7153401" y="3789957"/>
            <a:ext cx="5231" cy="29782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5" name="Straight Arrow Connector 334"/>
          <p:cNvCxnSpPr/>
          <p:nvPr/>
        </p:nvCxnSpPr>
        <p:spPr>
          <a:xfrm flipH="1">
            <a:off x="1659974" y="3789957"/>
            <a:ext cx="5231" cy="29782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6" name="Line 9"/>
          <p:cNvSpPr>
            <a:spLocks noChangeShapeType="1"/>
          </p:cNvSpPr>
          <p:nvPr/>
        </p:nvSpPr>
        <p:spPr bwMode="auto">
          <a:xfrm flipH="1" flipV="1">
            <a:off x="4136107" y="4179584"/>
            <a:ext cx="7126" cy="110209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37" name="Oval 336"/>
          <p:cNvSpPr/>
          <p:nvPr/>
        </p:nvSpPr>
        <p:spPr>
          <a:xfrm>
            <a:off x="4087285" y="4115406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8" name="TextBox 337"/>
              <p:cNvSpPr txBox="1"/>
              <p:nvPr/>
            </p:nvSpPr>
            <p:spPr>
              <a:xfrm>
                <a:off x="4081933" y="5256009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38" name="TextBox 3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933" y="5256009"/>
                <a:ext cx="243849" cy="276999"/>
              </a:xfrm>
              <a:prstGeom prst="rect">
                <a:avLst/>
              </a:prstGeom>
              <a:blipFill>
                <a:blip r:embed="rId24"/>
                <a:stretch>
                  <a:fillRect l="-15000" r="-750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9" name="Oval 338"/>
          <p:cNvSpPr/>
          <p:nvPr/>
        </p:nvSpPr>
        <p:spPr>
          <a:xfrm>
            <a:off x="3900495" y="3689235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340" name="Straight Arrow Connector 339"/>
          <p:cNvCxnSpPr/>
          <p:nvPr/>
        </p:nvCxnSpPr>
        <p:spPr>
          <a:xfrm flipH="1" flipV="1">
            <a:off x="4168655" y="5062915"/>
            <a:ext cx="468000" cy="10989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1" name="Straight Arrow Connector 340"/>
          <p:cNvCxnSpPr/>
          <p:nvPr/>
        </p:nvCxnSpPr>
        <p:spPr>
          <a:xfrm rot="360000" flipH="1" flipV="1">
            <a:off x="8081779" y="4796960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 rot="360000" flipH="1" flipV="1">
            <a:off x="7843501" y="4601952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2321409" y="1358628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8134072" y="1373297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AS , AD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345" name="Freeform 14"/>
          <p:cNvSpPr>
            <a:spLocks/>
          </p:cNvSpPr>
          <p:nvPr/>
        </p:nvSpPr>
        <p:spPr bwMode="auto">
          <a:xfrm rot="12283813" flipV="1">
            <a:off x="7381902" y="1725084"/>
            <a:ext cx="1794948" cy="535337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6" name="Text Box 15"/>
          <p:cNvSpPr txBox="1">
            <a:spLocks noChangeArrowheads="1"/>
          </p:cNvSpPr>
          <p:nvPr/>
        </p:nvSpPr>
        <p:spPr bwMode="auto">
          <a:xfrm>
            <a:off x="6544261" y="5830809"/>
            <a:ext cx="1873154" cy="246221"/>
          </a:xfrm>
          <a:prstGeom prst="rect">
            <a:avLst/>
          </a:prstGeom>
          <a:noFill/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000" dirty="0"/>
              <a:t>Short-run supply adjustment</a:t>
            </a:r>
          </a:p>
        </p:txBody>
      </p:sp>
      <p:cxnSp>
        <p:nvCxnSpPr>
          <p:cNvPr id="347" name="Straight Arrow Connector 346"/>
          <p:cNvCxnSpPr/>
          <p:nvPr/>
        </p:nvCxnSpPr>
        <p:spPr>
          <a:xfrm flipH="1">
            <a:off x="7594215" y="3412602"/>
            <a:ext cx="223671" cy="14631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6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33333E-6 L 0.0612 -0.00023 " pathEditMode="relative" rAng="0" ptsTypes="AA">
                                      <p:cBhvr>
                                        <p:cTn id="326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6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1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269" grpId="0" animBg="1"/>
      <p:bldP spid="272" grpId="0" animBg="1"/>
      <p:bldP spid="273" grpId="0" animBg="1"/>
      <p:bldP spid="274" grpId="0" animBg="1"/>
      <p:bldP spid="275" grpId="0" animBg="1"/>
      <p:bldP spid="278" grpId="0"/>
      <p:bldP spid="279" grpId="0"/>
      <p:bldP spid="281" grpId="0" animBg="1"/>
      <p:bldP spid="285" grpId="0" animBg="1"/>
      <p:bldP spid="286" grpId="0" animBg="1"/>
      <p:bldP spid="287" grpId="0" animBg="1"/>
      <p:bldP spid="290" grpId="0"/>
      <p:bldP spid="291" grpId="0"/>
      <p:bldP spid="293" grpId="0" animBg="1"/>
      <p:bldP spid="294" grpId="0"/>
      <p:bldP spid="295" grpId="0" animBg="1"/>
      <p:bldP spid="296" grpId="0" animBg="1"/>
      <p:bldP spid="297" grpId="0"/>
      <p:bldP spid="298" grpId="0" animBg="1"/>
      <p:bldP spid="299" grpId="0"/>
      <p:bldP spid="300" grpId="0"/>
      <p:bldP spid="301" grpId="0"/>
      <p:bldP spid="302" grpId="0"/>
      <p:bldP spid="303" grpId="0"/>
      <p:bldP spid="305" grpId="0" animBg="1"/>
      <p:bldP spid="306" grpId="0" animBg="1"/>
      <p:bldP spid="308" grpId="0" animBg="1"/>
      <p:bldP spid="309" grpId="0"/>
      <p:bldP spid="310" grpId="0"/>
      <p:bldP spid="311" grpId="0"/>
      <p:bldP spid="312" grpId="0" animBg="1"/>
      <p:bldP spid="313" grpId="0"/>
      <p:bldP spid="314" grpId="0"/>
      <p:bldP spid="315" grpId="0" animBg="1"/>
      <p:bldP spid="316" grpId="0" animBg="1"/>
      <p:bldP spid="317" grpId="0" animBg="1"/>
      <p:bldP spid="318" grpId="0"/>
      <p:bldP spid="319" grpId="0"/>
      <p:bldP spid="320" grpId="0"/>
      <p:bldP spid="321" grpId="0"/>
      <p:bldP spid="324" grpId="0" animBg="1"/>
      <p:bldP spid="325" grpId="0" animBg="1"/>
      <p:bldP spid="326" grpId="0"/>
      <p:bldP spid="327" grpId="0"/>
      <p:bldP spid="328" grpId="0" animBg="1"/>
      <p:bldP spid="329" grpId="0"/>
      <p:bldP spid="330" grpId="0"/>
      <p:bldP spid="331" grpId="0" animBg="1"/>
      <p:bldP spid="333" grpId="0" animBg="1"/>
      <p:bldP spid="336" grpId="0" animBg="1"/>
      <p:bldP spid="337" grpId="0" animBg="1"/>
      <p:bldP spid="338" grpId="0"/>
      <p:bldP spid="339" grpId="0" animBg="1"/>
      <p:bldP spid="345" grpId="0" animBg="1"/>
      <p:bldP spid="3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7</cp:revision>
  <dcterms:created xsi:type="dcterms:W3CDTF">2023-04-14T20:25:22Z</dcterms:created>
  <dcterms:modified xsi:type="dcterms:W3CDTF">2023-04-14T21:10:31Z</dcterms:modified>
</cp:coreProperties>
</file>