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>
        <p:scale>
          <a:sx n="150" d="100"/>
          <a:sy n="150" d="100"/>
        </p:scale>
        <p:origin x="446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8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3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Box 15"/>
          <p:cNvSpPr txBox="1">
            <a:spLocks noChangeArrowheads="1"/>
          </p:cNvSpPr>
          <p:nvPr/>
        </p:nvSpPr>
        <p:spPr bwMode="auto">
          <a:xfrm>
            <a:off x="1311433" y="160776"/>
            <a:ext cx="942060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dirty="0" smtClean="0"/>
              <a:t>A </a:t>
            </a:r>
            <a:r>
              <a:rPr lang="pt-PT" altLang="pt-PT" sz="2000" dirty="0" err="1" smtClean="0"/>
              <a:t>permanent</a:t>
            </a:r>
            <a:r>
              <a:rPr lang="pt-PT" altLang="pt-PT" sz="2000" dirty="0" smtClean="0"/>
              <a:t> AS shock: soft response by the Central Bank</a:t>
            </a:r>
            <a:endParaRPr lang="pt-PT" altLang="pt-PT" sz="2000" dirty="0"/>
          </a:p>
        </p:txBody>
      </p:sp>
      <p:sp>
        <p:nvSpPr>
          <p:cNvPr id="186" name="Line 10"/>
          <p:cNvSpPr>
            <a:spLocks noChangeShapeType="1"/>
          </p:cNvSpPr>
          <p:nvPr/>
        </p:nvSpPr>
        <p:spPr bwMode="auto">
          <a:xfrm>
            <a:off x="6975005" y="2485353"/>
            <a:ext cx="3495103" cy="2290781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87" name="Line 10"/>
          <p:cNvSpPr>
            <a:spLocks noChangeShapeType="1"/>
          </p:cNvSpPr>
          <p:nvPr/>
        </p:nvSpPr>
        <p:spPr bwMode="auto">
          <a:xfrm>
            <a:off x="9335423" y="2159580"/>
            <a:ext cx="8882" cy="291600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88" name="Line 8"/>
          <p:cNvSpPr>
            <a:spLocks noChangeShapeType="1"/>
          </p:cNvSpPr>
          <p:nvPr/>
        </p:nvSpPr>
        <p:spPr bwMode="auto">
          <a:xfrm flipV="1">
            <a:off x="1121623" y="4043887"/>
            <a:ext cx="5152134" cy="395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89" name="Line 10"/>
          <p:cNvSpPr>
            <a:spLocks noChangeShapeType="1"/>
          </p:cNvSpPr>
          <p:nvPr/>
        </p:nvSpPr>
        <p:spPr bwMode="auto">
          <a:xfrm flipH="1">
            <a:off x="8053949" y="3088782"/>
            <a:ext cx="2620669" cy="1852685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90" name="Line 4"/>
          <p:cNvSpPr>
            <a:spLocks noChangeShapeType="1"/>
          </p:cNvSpPr>
          <p:nvPr/>
        </p:nvSpPr>
        <p:spPr bwMode="auto">
          <a:xfrm>
            <a:off x="1123045" y="1907734"/>
            <a:ext cx="0" cy="4106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91" name="Line 5"/>
          <p:cNvSpPr>
            <a:spLocks noChangeShapeType="1"/>
          </p:cNvSpPr>
          <p:nvPr/>
        </p:nvSpPr>
        <p:spPr bwMode="auto">
          <a:xfrm flipH="1">
            <a:off x="465260" y="5143111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92" name="Line 10"/>
          <p:cNvSpPr>
            <a:spLocks noChangeShapeType="1"/>
          </p:cNvSpPr>
          <p:nvPr/>
        </p:nvSpPr>
        <p:spPr bwMode="auto">
          <a:xfrm flipH="1">
            <a:off x="1123037" y="2551219"/>
            <a:ext cx="4021926" cy="2996713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93" name="Freeform 14"/>
          <p:cNvSpPr>
            <a:spLocks/>
          </p:cNvSpPr>
          <p:nvPr/>
        </p:nvSpPr>
        <p:spPr bwMode="auto">
          <a:xfrm rot="10470702">
            <a:off x="6614752" y="2506826"/>
            <a:ext cx="2057337" cy="536211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94" name="Line 8"/>
          <p:cNvSpPr>
            <a:spLocks noChangeShapeType="1"/>
          </p:cNvSpPr>
          <p:nvPr/>
        </p:nvSpPr>
        <p:spPr bwMode="auto">
          <a:xfrm flipV="1">
            <a:off x="1114229" y="3615736"/>
            <a:ext cx="5161298" cy="1003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95" name="Line 9"/>
          <p:cNvSpPr>
            <a:spLocks noChangeShapeType="1"/>
          </p:cNvSpPr>
          <p:nvPr/>
        </p:nvSpPr>
        <p:spPr bwMode="auto">
          <a:xfrm>
            <a:off x="3684586" y="3624441"/>
            <a:ext cx="5001" cy="149578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96" name="Oval 195"/>
          <p:cNvSpPr/>
          <p:nvPr/>
        </p:nvSpPr>
        <p:spPr>
          <a:xfrm>
            <a:off x="3633444" y="3579306"/>
            <a:ext cx="108000" cy="108000"/>
          </a:xfrm>
          <a:prstGeom prst="ellipse">
            <a:avLst/>
          </a:prstGeom>
          <a:solidFill>
            <a:srgbClr val="00206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7" name="Oval 196"/>
          <p:cNvSpPr/>
          <p:nvPr/>
        </p:nvSpPr>
        <p:spPr>
          <a:xfrm>
            <a:off x="1072140" y="5496542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8" name="Text Box 23"/>
          <p:cNvSpPr txBox="1">
            <a:spLocks noChangeArrowheads="1"/>
          </p:cNvSpPr>
          <p:nvPr/>
        </p:nvSpPr>
        <p:spPr bwMode="auto">
          <a:xfrm>
            <a:off x="4962028" y="5096433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9" name="Text Box 23"/>
              <p:cNvSpPr txBox="1">
                <a:spLocks noChangeArrowheads="1"/>
              </p:cNvSpPr>
              <p:nvPr/>
            </p:nvSpPr>
            <p:spPr bwMode="auto">
              <a:xfrm>
                <a:off x="748064" y="1773320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199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8064" y="1773320"/>
                <a:ext cx="44826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0" name="TextBox 199"/>
              <p:cNvSpPr txBox="1"/>
              <p:nvPr/>
            </p:nvSpPr>
            <p:spPr>
              <a:xfrm>
                <a:off x="649722" y="5292124"/>
                <a:ext cx="388696" cy="511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00" name="TextBox 1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722" y="5292124"/>
                <a:ext cx="388696" cy="511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1" name="TextBox 200"/>
              <p:cNvSpPr txBox="1"/>
              <p:nvPr/>
            </p:nvSpPr>
            <p:spPr>
              <a:xfrm>
                <a:off x="6342999" y="3091755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01" name="TextBox 2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999" y="3091755"/>
                <a:ext cx="296491" cy="276999"/>
              </a:xfrm>
              <a:prstGeom prst="rect">
                <a:avLst/>
              </a:prstGeom>
              <a:blipFill>
                <a:blip r:embed="rId4"/>
                <a:stretch>
                  <a:fillRect l="-12500" r="-8333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2" name="TextBox 201"/>
              <p:cNvSpPr txBox="1"/>
              <p:nvPr/>
            </p:nvSpPr>
            <p:spPr>
              <a:xfrm>
                <a:off x="4117576" y="5105697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02" name="TextBox 2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576" y="5105697"/>
                <a:ext cx="243849" cy="276999"/>
              </a:xfrm>
              <a:prstGeom prst="rect">
                <a:avLst/>
              </a:prstGeom>
              <a:blipFill>
                <a:blip r:embed="rId5"/>
                <a:stretch>
                  <a:fillRect l="-15000" r="-100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3" name="TextBox 202"/>
              <p:cNvSpPr txBox="1"/>
              <p:nvPr/>
            </p:nvSpPr>
            <p:spPr>
              <a:xfrm>
                <a:off x="3561580" y="5121212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03" name="TextBox 2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580" y="5121212"/>
                <a:ext cx="243849" cy="276999"/>
              </a:xfrm>
              <a:prstGeom prst="rect">
                <a:avLst/>
              </a:prstGeom>
              <a:blipFill>
                <a:blip r:embed="rId6"/>
                <a:stretch>
                  <a:fillRect l="-15000" r="-1000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4" name="Straight Arrow Connector 203"/>
          <p:cNvCxnSpPr/>
          <p:nvPr/>
        </p:nvCxnSpPr>
        <p:spPr>
          <a:xfrm flipH="1">
            <a:off x="8233193" y="2373286"/>
            <a:ext cx="1058549" cy="1225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5" name="Text Box 15"/>
          <p:cNvSpPr txBox="1">
            <a:spLocks noChangeArrowheads="1"/>
          </p:cNvSpPr>
          <p:nvPr/>
        </p:nvSpPr>
        <p:spPr bwMode="auto">
          <a:xfrm>
            <a:off x="5747515" y="2251255"/>
            <a:ext cx="930480" cy="400110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PT" altLang="pt-PT" sz="1000" dirty="0"/>
              <a:t>A permanent supply shock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6" name="TextBox 205"/>
              <p:cNvSpPr txBox="1"/>
              <p:nvPr/>
            </p:nvSpPr>
            <p:spPr>
              <a:xfrm>
                <a:off x="5062085" y="5163072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06" name="TextBox 2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085" y="5163072"/>
                <a:ext cx="166969" cy="276999"/>
              </a:xfrm>
              <a:prstGeom prst="rect">
                <a:avLst/>
              </a:prstGeom>
              <a:blipFill>
                <a:blip r:embed="rId7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" name="Line 4"/>
          <p:cNvSpPr>
            <a:spLocks noChangeShapeType="1"/>
          </p:cNvSpPr>
          <p:nvPr/>
        </p:nvSpPr>
        <p:spPr bwMode="auto">
          <a:xfrm flipH="1">
            <a:off x="6664305" y="1887774"/>
            <a:ext cx="4943" cy="3711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08" name="Line 5"/>
          <p:cNvSpPr>
            <a:spLocks noChangeShapeType="1"/>
          </p:cNvSpPr>
          <p:nvPr/>
        </p:nvSpPr>
        <p:spPr bwMode="auto">
          <a:xfrm flipH="1">
            <a:off x="6011463" y="5123151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09" name="Line 10"/>
          <p:cNvSpPr>
            <a:spLocks noChangeShapeType="1"/>
          </p:cNvSpPr>
          <p:nvPr/>
        </p:nvSpPr>
        <p:spPr bwMode="auto">
          <a:xfrm flipH="1">
            <a:off x="6990588" y="1919119"/>
            <a:ext cx="3096744" cy="2198039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10" name="Line 8"/>
          <p:cNvSpPr>
            <a:spLocks noChangeShapeType="1"/>
          </p:cNvSpPr>
          <p:nvPr/>
        </p:nvSpPr>
        <p:spPr bwMode="auto">
          <a:xfrm>
            <a:off x="6691287" y="3622429"/>
            <a:ext cx="2061371" cy="966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11" name="Line 9"/>
          <p:cNvSpPr>
            <a:spLocks noChangeShapeType="1"/>
          </p:cNvSpPr>
          <p:nvPr/>
        </p:nvSpPr>
        <p:spPr bwMode="auto">
          <a:xfrm>
            <a:off x="8742960" y="3675524"/>
            <a:ext cx="5223" cy="1457164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12" name="Text Box 23"/>
          <p:cNvSpPr txBox="1">
            <a:spLocks noChangeArrowheads="1"/>
          </p:cNvSpPr>
          <p:nvPr/>
        </p:nvSpPr>
        <p:spPr bwMode="auto">
          <a:xfrm>
            <a:off x="10508231" y="5076473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3" name="Text Box 23"/>
              <p:cNvSpPr txBox="1">
                <a:spLocks noChangeArrowheads="1"/>
              </p:cNvSpPr>
              <p:nvPr/>
            </p:nvSpPr>
            <p:spPr bwMode="auto">
              <a:xfrm>
                <a:off x="6294267" y="1753360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213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94267" y="1753360"/>
                <a:ext cx="448264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4" name="Straight Arrow Connector 213"/>
          <p:cNvCxnSpPr/>
          <p:nvPr/>
        </p:nvCxnSpPr>
        <p:spPr>
          <a:xfrm>
            <a:off x="3741444" y="5037807"/>
            <a:ext cx="396000" cy="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5" name="TextBox 214"/>
              <p:cNvSpPr txBox="1"/>
              <p:nvPr/>
            </p:nvSpPr>
            <p:spPr>
              <a:xfrm>
                <a:off x="7991418" y="5161826"/>
                <a:ext cx="454964" cy="3115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t-PT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bSup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215" name="TextBox 2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1418" y="5161826"/>
                <a:ext cx="454964" cy="311560"/>
              </a:xfrm>
              <a:prstGeom prst="rect">
                <a:avLst/>
              </a:prstGeom>
              <a:blipFill>
                <a:blip r:embed="rId9"/>
                <a:stretch>
                  <a:fillRect l="-2667" t="-392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6" name="Text Box 15"/>
          <p:cNvSpPr txBox="1">
            <a:spLocks noChangeArrowheads="1"/>
          </p:cNvSpPr>
          <p:nvPr/>
        </p:nvSpPr>
        <p:spPr bwMode="auto">
          <a:xfrm>
            <a:off x="8779847" y="3462821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7" name="TextBox 216"/>
              <p:cNvSpPr txBox="1"/>
              <p:nvPr/>
            </p:nvSpPr>
            <p:spPr>
              <a:xfrm>
                <a:off x="10608288" y="5143112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17" name="TextBox 2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288" y="5143112"/>
                <a:ext cx="198003" cy="276999"/>
              </a:xfrm>
              <a:prstGeom prst="rect">
                <a:avLst/>
              </a:prstGeom>
              <a:blipFill>
                <a:blip r:embed="rId10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8" name="TextBox 217"/>
              <p:cNvSpPr txBox="1"/>
              <p:nvPr/>
            </p:nvSpPr>
            <p:spPr>
              <a:xfrm>
                <a:off x="6371566" y="3857523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18" name="TextBox 2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566" y="3857523"/>
                <a:ext cx="320793" cy="276999"/>
              </a:xfrm>
              <a:prstGeom prst="rect">
                <a:avLst/>
              </a:prstGeom>
              <a:blipFill>
                <a:blip r:embed="rId11"/>
                <a:stretch>
                  <a:fillRect l="-9434" t="-4444" r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9" name="Oval 218"/>
          <p:cNvSpPr/>
          <p:nvPr/>
        </p:nvSpPr>
        <p:spPr>
          <a:xfrm>
            <a:off x="9302824" y="5077103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0" name="Text Box 15"/>
          <p:cNvSpPr txBox="1">
            <a:spLocks noChangeArrowheads="1"/>
          </p:cNvSpPr>
          <p:nvPr/>
        </p:nvSpPr>
        <p:spPr bwMode="auto">
          <a:xfrm>
            <a:off x="8210968" y="3099110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p:sp>
        <p:nvSpPr>
          <p:cNvPr id="221" name="Line 8"/>
          <p:cNvSpPr>
            <a:spLocks noChangeShapeType="1"/>
          </p:cNvSpPr>
          <p:nvPr/>
        </p:nvSpPr>
        <p:spPr bwMode="auto">
          <a:xfrm>
            <a:off x="6674119" y="3272147"/>
            <a:ext cx="1466510" cy="334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2" name="Line 8"/>
          <p:cNvSpPr>
            <a:spLocks noChangeShapeType="1"/>
          </p:cNvSpPr>
          <p:nvPr/>
        </p:nvSpPr>
        <p:spPr bwMode="auto">
          <a:xfrm>
            <a:off x="1164423" y="3270118"/>
            <a:ext cx="5085360" cy="1187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3" name="Line 9"/>
          <p:cNvSpPr>
            <a:spLocks noChangeShapeType="1"/>
          </p:cNvSpPr>
          <p:nvPr/>
        </p:nvSpPr>
        <p:spPr bwMode="auto">
          <a:xfrm flipH="1" flipV="1">
            <a:off x="3160848" y="4030592"/>
            <a:ext cx="7126" cy="110209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4" name="Line 9"/>
          <p:cNvSpPr>
            <a:spLocks noChangeShapeType="1"/>
          </p:cNvSpPr>
          <p:nvPr/>
        </p:nvSpPr>
        <p:spPr bwMode="auto">
          <a:xfrm flipH="1" flipV="1">
            <a:off x="4198422" y="3312631"/>
            <a:ext cx="2939" cy="181457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25" name="Oval 224"/>
          <p:cNvSpPr/>
          <p:nvPr/>
        </p:nvSpPr>
        <p:spPr>
          <a:xfrm>
            <a:off x="3113938" y="3972850"/>
            <a:ext cx="108000" cy="108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6" name="Oval 225"/>
          <p:cNvSpPr/>
          <p:nvPr/>
        </p:nvSpPr>
        <p:spPr>
          <a:xfrm>
            <a:off x="4141802" y="3214243"/>
            <a:ext cx="108000" cy="108000"/>
          </a:xfrm>
          <a:prstGeom prst="ellipse">
            <a:avLst/>
          </a:prstGeom>
          <a:solidFill>
            <a:srgbClr val="00206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7" name="TextBox 226"/>
              <p:cNvSpPr txBox="1"/>
              <p:nvPr/>
            </p:nvSpPr>
            <p:spPr>
              <a:xfrm>
                <a:off x="8653844" y="5154544"/>
                <a:ext cx="2618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27" name="TextBox 2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3844" y="5154544"/>
                <a:ext cx="261802" cy="276999"/>
              </a:xfrm>
              <a:prstGeom prst="rect">
                <a:avLst/>
              </a:prstGeom>
              <a:blipFill>
                <a:blip r:embed="rId12"/>
                <a:stretch>
                  <a:fillRect l="-23256" r="-6977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8" name="Text Box 15"/>
          <p:cNvSpPr txBox="1">
            <a:spLocks noChangeArrowheads="1"/>
          </p:cNvSpPr>
          <p:nvPr/>
        </p:nvSpPr>
        <p:spPr bwMode="auto">
          <a:xfrm>
            <a:off x="3510438" y="3270121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p:sp>
        <p:nvSpPr>
          <p:cNvPr id="229" name="Text Box 15"/>
          <p:cNvSpPr txBox="1">
            <a:spLocks noChangeArrowheads="1"/>
          </p:cNvSpPr>
          <p:nvPr/>
        </p:nvSpPr>
        <p:spPr bwMode="auto">
          <a:xfrm>
            <a:off x="3009382" y="3671102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p:sp>
        <p:nvSpPr>
          <p:cNvPr id="230" name="Text Box 15"/>
          <p:cNvSpPr txBox="1">
            <a:spLocks noChangeArrowheads="1"/>
          </p:cNvSpPr>
          <p:nvPr/>
        </p:nvSpPr>
        <p:spPr bwMode="auto">
          <a:xfrm>
            <a:off x="4046562" y="2891962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1" name="TextBox 230"/>
              <p:cNvSpPr txBox="1"/>
              <p:nvPr/>
            </p:nvSpPr>
            <p:spPr>
              <a:xfrm>
                <a:off x="10568859" y="2830077"/>
                <a:ext cx="412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31" name="TextBox 2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8859" y="2830077"/>
                <a:ext cx="412485" cy="276999"/>
              </a:xfrm>
              <a:prstGeom prst="rect">
                <a:avLst/>
              </a:prstGeom>
              <a:blipFill>
                <a:blip r:embed="rId13"/>
                <a:stretch>
                  <a:fillRect l="-13433" r="-597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2" name="Text Box 15"/>
          <p:cNvSpPr txBox="1">
            <a:spLocks noChangeArrowheads="1"/>
          </p:cNvSpPr>
          <p:nvPr/>
        </p:nvSpPr>
        <p:spPr bwMode="auto">
          <a:xfrm>
            <a:off x="1402977" y="5684013"/>
            <a:ext cx="3029633" cy="246221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pt-PT" sz="1000" dirty="0"/>
              <a:t>The central bank gradually raises the interest </a:t>
            </a:r>
            <a:r>
              <a:rPr lang="en-US" altLang="pt-PT" sz="1000" dirty="0" smtClean="0"/>
              <a:t>rate</a:t>
            </a:r>
            <a:endParaRPr lang="pt-PT" altLang="pt-PT" sz="1000" dirty="0"/>
          </a:p>
        </p:txBody>
      </p:sp>
      <p:sp>
        <p:nvSpPr>
          <p:cNvPr id="233" name="Freeform 14"/>
          <p:cNvSpPr>
            <a:spLocks/>
          </p:cNvSpPr>
          <p:nvPr/>
        </p:nvSpPr>
        <p:spPr bwMode="auto">
          <a:xfrm rot="7705156">
            <a:off x="3129761" y="5501646"/>
            <a:ext cx="387915" cy="174396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34" name="Text Box 15"/>
          <p:cNvSpPr txBox="1">
            <a:spLocks noChangeArrowheads="1"/>
          </p:cNvSpPr>
          <p:nvPr/>
        </p:nvSpPr>
        <p:spPr bwMode="auto">
          <a:xfrm>
            <a:off x="6266643" y="5734243"/>
            <a:ext cx="1862029" cy="246221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PT" altLang="pt-PT" sz="1000" dirty="0" smtClean="0"/>
              <a:t>Short-</a:t>
            </a:r>
            <a:r>
              <a:rPr lang="pt-PT" altLang="pt-PT" sz="1000" dirty="0" err="1" smtClean="0"/>
              <a:t>run</a:t>
            </a:r>
            <a:r>
              <a:rPr lang="pt-PT" altLang="pt-PT" sz="1000" dirty="0" smtClean="0"/>
              <a:t> supply </a:t>
            </a:r>
            <a:r>
              <a:rPr lang="pt-PT" altLang="pt-PT" sz="1000" dirty="0"/>
              <a:t>adjustment</a:t>
            </a:r>
          </a:p>
        </p:txBody>
      </p:sp>
      <p:sp>
        <p:nvSpPr>
          <p:cNvPr id="235" name="Freeform 14"/>
          <p:cNvSpPr>
            <a:spLocks/>
          </p:cNvSpPr>
          <p:nvPr/>
        </p:nvSpPr>
        <p:spPr bwMode="auto">
          <a:xfrm rot="7576344" flipV="1">
            <a:off x="6570050" y="4822814"/>
            <a:ext cx="1477248" cy="396597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236" name="Straight Arrow Connector 235"/>
          <p:cNvCxnSpPr/>
          <p:nvPr/>
        </p:nvCxnSpPr>
        <p:spPr>
          <a:xfrm flipH="1" flipV="1">
            <a:off x="6783269" y="3694018"/>
            <a:ext cx="602" cy="266623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7" name="Line 10"/>
          <p:cNvSpPr>
            <a:spLocks noChangeShapeType="1"/>
          </p:cNvSpPr>
          <p:nvPr/>
        </p:nvSpPr>
        <p:spPr bwMode="auto">
          <a:xfrm>
            <a:off x="8182814" y="2196000"/>
            <a:ext cx="8882" cy="291600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238" name="Line 10"/>
          <p:cNvSpPr>
            <a:spLocks noChangeShapeType="1"/>
          </p:cNvSpPr>
          <p:nvPr/>
        </p:nvSpPr>
        <p:spPr bwMode="auto">
          <a:xfrm flipH="1">
            <a:off x="7456665" y="2556495"/>
            <a:ext cx="2844600" cy="1968520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9" name="TextBox 238"/>
              <p:cNvSpPr txBox="1"/>
              <p:nvPr/>
            </p:nvSpPr>
            <p:spPr>
              <a:xfrm>
                <a:off x="9006677" y="1926367"/>
                <a:ext cx="60708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sz="1600" b="0" i="1" smtClean="0">
                              <a:latin typeface="Cambria Math" panose="02040503050406030204" pitchFamily="18" charset="0"/>
                            </a:rPr>
                            <m:t>𝐿𝑅</m:t>
                          </m:r>
                          <m:r>
                            <a:rPr lang="pt-PT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sz="1600" dirty="0"/>
              </a:p>
            </p:txBody>
          </p:sp>
        </mc:Choice>
        <mc:Fallback>
          <p:sp>
            <p:nvSpPr>
              <p:cNvPr id="239" name="TextBox 2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6677" y="1926367"/>
                <a:ext cx="607089" cy="246221"/>
              </a:xfrm>
              <a:prstGeom prst="rect">
                <a:avLst/>
              </a:prstGeom>
              <a:blipFill>
                <a:blip r:embed="rId14"/>
                <a:stretch>
                  <a:fillRect l="-7000" r="-100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0" name="TextBox 239"/>
              <p:cNvSpPr txBox="1"/>
              <p:nvPr/>
            </p:nvSpPr>
            <p:spPr>
              <a:xfrm>
                <a:off x="7805980" y="1939519"/>
                <a:ext cx="61183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sz="1600" b="0" i="1" smtClean="0">
                              <a:latin typeface="Cambria Math" panose="02040503050406030204" pitchFamily="18" charset="0"/>
                            </a:rPr>
                            <m:t>𝐿𝑅</m:t>
                          </m:r>
                          <m:r>
                            <a:rPr lang="pt-PT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sz="1600" dirty="0"/>
              </a:p>
            </p:txBody>
          </p:sp>
        </mc:Choice>
        <mc:Fallback>
          <p:sp>
            <p:nvSpPr>
              <p:cNvPr id="240" name="TextBox 2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980" y="1939519"/>
                <a:ext cx="611834" cy="246221"/>
              </a:xfrm>
              <a:prstGeom prst="rect">
                <a:avLst/>
              </a:prstGeom>
              <a:blipFill>
                <a:blip r:embed="rId15"/>
                <a:stretch>
                  <a:fillRect l="-8000" r="-2000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1" name="Text Box 15"/>
          <p:cNvSpPr txBox="1">
            <a:spLocks noChangeArrowheads="1"/>
          </p:cNvSpPr>
          <p:nvPr/>
        </p:nvSpPr>
        <p:spPr bwMode="auto">
          <a:xfrm>
            <a:off x="9384408" y="3872541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p:sp>
        <p:nvSpPr>
          <p:cNvPr id="242" name="Oval 241"/>
          <p:cNvSpPr/>
          <p:nvPr/>
        </p:nvSpPr>
        <p:spPr>
          <a:xfrm>
            <a:off x="9293837" y="3968655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p:sp>
        <p:nvSpPr>
          <p:cNvPr id="243" name="Oval 242"/>
          <p:cNvSpPr/>
          <p:nvPr/>
        </p:nvSpPr>
        <p:spPr>
          <a:xfrm>
            <a:off x="8128672" y="3206365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4" name="TextBox 243"/>
              <p:cNvSpPr txBox="1"/>
              <p:nvPr/>
            </p:nvSpPr>
            <p:spPr>
              <a:xfrm>
                <a:off x="9252780" y="5186715"/>
                <a:ext cx="359073" cy="311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t-PT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pt-PT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bSup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244" name="TextBox 2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2780" y="5186715"/>
                <a:ext cx="359073" cy="311560"/>
              </a:xfrm>
              <a:prstGeom prst="rect">
                <a:avLst/>
              </a:prstGeom>
              <a:blipFill>
                <a:blip r:embed="rId16"/>
                <a:stretch>
                  <a:fillRect l="-16949" t="-3922" r="-5085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5" name="TextBox 244"/>
              <p:cNvSpPr txBox="1"/>
              <p:nvPr/>
            </p:nvSpPr>
            <p:spPr>
              <a:xfrm>
                <a:off x="10321427" y="2299629"/>
                <a:ext cx="417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45" name="TextBox 2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1427" y="2299629"/>
                <a:ext cx="417807" cy="276999"/>
              </a:xfrm>
              <a:prstGeom prst="rect">
                <a:avLst/>
              </a:prstGeom>
              <a:blipFill>
                <a:blip r:embed="rId17"/>
                <a:stretch>
                  <a:fillRect l="-11594" r="-5797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6" name="TextBox 245"/>
              <p:cNvSpPr txBox="1"/>
              <p:nvPr/>
            </p:nvSpPr>
            <p:spPr>
              <a:xfrm>
                <a:off x="10126485" y="1733574"/>
                <a:ext cx="4178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46" name="TextBox 2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6485" y="1733574"/>
                <a:ext cx="417807" cy="276999"/>
              </a:xfrm>
              <a:prstGeom prst="rect">
                <a:avLst/>
              </a:prstGeom>
              <a:blipFill>
                <a:blip r:embed="rId18"/>
                <a:stretch>
                  <a:fillRect l="-11594" r="-5797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7" name="Oval 246"/>
          <p:cNvSpPr/>
          <p:nvPr/>
        </p:nvSpPr>
        <p:spPr>
          <a:xfrm>
            <a:off x="8141317" y="5066222"/>
            <a:ext cx="108000" cy="108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8" name="TextBox 247"/>
              <p:cNvSpPr txBox="1"/>
              <p:nvPr/>
            </p:nvSpPr>
            <p:spPr>
              <a:xfrm>
                <a:off x="6912090" y="2216430"/>
                <a:ext cx="3658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𝐴𝐷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48" name="TextBox 2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090" y="2216430"/>
                <a:ext cx="365805" cy="276999"/>
              </a:xfrm>
              <a:prstGeom prst="rect">
                <a:avLst/>
              </a:prstGeom>
              <a:blipFill>
                <a:blip r:embed="rId19"/>
                <a:stretch>
                  <a:fillRect l="-15000" r="-133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9" name="Line 8"/>
          <p:cNvSpPr>
            <a:spLocks noChangeShapeType="1"/>
          </p:cNvSpPr>
          <p:nvPr/>
        </p:nvSpPr>
        <p:spPr bwMode="auto">
          <a:xfrm flipV="1">
            <a:off x="6667654" y="4035070"/>
            <a:ext cx="2638092" cy="983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0" name="TextBox 249"/>
              <p:cNvSpPr txBox="1"/>
              <p:nvPr/>
            </p:nvSpPr>
            <p:spPr>
              <a:xfrm>
                <a:off x="6346721" y="3440806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50" name="TextBox 2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6721" y="3440806"/>
                <a:ext cx="296491" cy="276999"/>
              </a:xfrm>
              <a:prstGeom prst="rect">
                <a:avLst/>
              </a:prstGeom>
              <a:blipFill>
                <a:blip r:embed="rId20"/>
                <a:stretch>
                  <a:fillRect l="-12245" r="-8163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1" name="Straight Arrow Connector 250"/>
          <p:cNvCxnSpPr/>
          <p:nvPr/>
        </p:nvCxnSpPr>
        <p:spPr>
          <a:xfrm flipV="1">
            <a:off x="6787760" y="3287900"/>
            <a:ext cx="84" cy="254111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2" name="TextBox 251"/>
              <p:cNvSpPr txBox="1"/>
              <p:nvPr/>
            </p:nvSpPr>
            <p:spPr>
              <a:xfrm>
                <a:off x="790248" y="3068883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52" name="TextBox 2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48" y="3068883"/>
                <a:ext cx="296491" cy="276999"/>
              </a:xfrm>
              <a:prstGeom prst="rect">
                <a:avLst/>
              </a:prstGeom>
              <a:blipFill>
                <a:blip r:embed="rId21"/>
                <a:stretch>
                  <a:fillRect l="-12500" r="-8333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3" name="TextBox 252"/>
              <p:cNvSpPr txBox="1"/>
              <p:nvPr/>
            </p:nvSpPr>
            <p:spPr>
              <a:xfrm>
                <a:off x="818815" y="3834651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53" name="TextBox 2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815" y="3834651"/>
                <a:ext cx="320793" cy="276999"/>
              </a:xfrm>
              <a:prstGeom prst="rect">
                <a:avLst/>
              </a:prstGeom>
              <a:blipFill>
                <a:blip r:embed="rId22"/>
                <a:stretch>
                  <a:fillRect l="-9434" t="-4444" r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4" name="TextBox 253"/>
              <p:cNvSpPr txBox="1"/>
              <p:nvPr/>
            </p:nvSpPr>
            <p:spPr>
              <a:xfrm>
                <a:off x="793970" y="3417934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54" name="TextBox 2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70" y="3417934"/>
                <a:ext cx="296491" cy="276999"/>
              </a:xfrm>
              <a:prstGeom prst="rect">
                <a:avLst/>
              </a:prstGeom>
              <a:blipFill>
                <a:blip r:embed="rId23"/>
                <a:stretch>
                  <a:fillRect l="-12245" r="-816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5" name="TextBox 254"/>
              <p:cNvSpPr txBox="1"/>
              <p:nvPr/>
            </p:nvSpPr>
            <p:spPr>
              <a:xfrm>
                <a:off x="3074490" y="5113465"/>
                <a:ext cx="20138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255" name="TextBox 2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490" y="5113465"/>
                <a:ext cx="201381" cy="276999"/>
              </a:xfrm>
              <a:prstGeom prst="rect">
                <a:avLst/>
              </a:prstGeom>
              <a:blipFill>
                <a:blip r:embed="rId24"/>
                <a:stretch>
                  <a:fillRect l="-27273" r="-2121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6" name="Straight Arrow Connector 255"/>
          <p:cNvCxnSpPr/>
          <p:nvPr/>
        </p:nvCxnSpPr>
        <p:spPr>
          <a:xfrm flipH="1" flipV="1">
            <a:off x="1258612" y="3734267"/>
            <a:ext cx="602" cy="266623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7" name="Straight Arrow Connector 256"/>
          <p:cNvCxnSpPr/>
          <p:nvPr/>
        </p:nvCxnSpPr>
        <p:spPr>
          <a:xfrm flipV="1">
            <a:off x="1263103" y="3328149"/>
            <a:ext cx="84" cy="254111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/>
          <p:nvPr/>
        </p:nvCxnSpPr>
        <p:spPr>
          <a:xfrm rot="360000" flipH="1" flipV="1">
            <a:off x="8079122" y="4552262"/>
            <a:ext cx="217258" cy="138574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9" name="TextBox 258"/>
              <p:cNvSpPr txBox="1"/>
              <p:nvPr/>
            </p:nvSpPr>
            <p:spPr>
              <a:xfrm>
                <a:off x="4772049" y="2280151"/>
                <a:ext cx="44069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2000" b="0" i="1" smtClean="0">
                          <a:latin typeface="Cambria Math" panose="02040503050406030204" pitchFamily="18" charset="0"/>
                        </a:rPr>
                        <m:t>𝑀𝑃</m:t>
                      </m:r>
                    </m:oMath>
                  </m:oMathPara>
                </a14:m>
                <a:endParaRPr lang="pt-PT" sz="2000" dirty="0"/>
              </a:p>
            </p:txBody>
          </p:sp>
        </mc:Choice>
        <mc:Fallback>
          <p:sp>
            <p:nvSpPr>
              <p:cNvPr id="259" name="TextBox 2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049" y="2280151"/>
                <a:ext cx="440697" cy="307777"/>
              </a:xfrm>
              <a:prstGeom prst="rect">
                <a:avLst/>
              </a:prstGeom>
              <a:blipFill>
                <a:blip r:embed="rId25"/>
                <a:stretch>
                  <a:fillRect l="-13889" r="-12500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0" name="Freeform 14"/>
          <p:cNvSpPr>
            <a:spLocks/>
          </p:cNvSpPr>
          <p:nvPr/>
        </p:nvSpPr>
        <p:spPr bwMode="auto">
          <a:xfrm rot="6498098" flipV="1">
            <a:off x="6201440" y="4681340"/>
            <a:ext cx="1640618" cy="422904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61" name="TextBox 260"/>
          <p:cNvSpPr txBox="1"/>
          <p:nvPr/>
        </p:nvSpPr>
        <p:spPr>
          <a:xfrm>
            <a:off x="2053853" y="1310565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Central Bank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7866516" y="1325234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     AD , AS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263" name="Oval 262"/>
          <p:cNvSpPr/>
          <p:nvPr/>
        </p:nvSpPr>
        <p:spPr>
          <a:xfrm>
            <a:off x="8692705" y="3585269"/>
            <a:ext cx="108000" cy="1080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264" name="Straight Arrow Connector 263"/>
          <p:cNvCxnSpPr/>
          <p:nvPr/>
        </p:nvCxnSpPr>
        <p:spPr>
          <a:xfrm rot="360000" flipH="1" flipV="1">
            <a:off x="7835372" y="4358031"/>
            <a:ext cx="217258" cy="138574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5" name="Straight Arrow Connector 264"/>
          <p:cNvCxnSpPr/>
          <p:nvPr/>
        </p:nvCxnSpPr>
        <p:spPr>
          <a:xfrm rot="360000" flipH="1" flipV="1">
            <a:off x="7538699" y="4107994"/>
            <a:ext cx="217258" cy="138574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6" name="Straight Arrow Connector 265"/>
          <p:cNvCxnSpPr/>
          <p:nvPr/>
        </p:nvCxnSpPr>
        <p:spPr>
          <a:xfrm rot="360000" flipH="1" flipV="1">
            <a:off x="7334853" y="3934828"/>
            <a:ext cx="217258" cy="138574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7" name="Straight Arrow Connector 266"/>
          <p:cNvCxnSpPr/>
          <p:nvPr/>
        </p:nvCxnSpPr>
        <p:spPr>
          <a:xfrm>
            <a:off x="3237444" y="5037807"/>
            <a:ext cx="396000" cy="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2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0" animBg="1"/>
      <p:bldP spid="187" grpId="0" animBg="1"/>
      <p:bldP spid="188" grpId="0" animBg="1"/>
      <p:bldP spid="189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200" grpId="0"/>
      <p:bldP spid="201" grpId="0"/>
      <p:bldP spid="202" grpId="0"/>
      <p:bldP spid="203" grpId="0"/>
      <p:bldP spid="205" grpId="0" animBg="1"/>
      <p:bldP spid="209" grpId="0" animBg="1"/>
      <p:bldP spid="210" grpId="0" animBg="1"/>
      <p:bldP spid="211" grpId="0" animBg="1"/>
      <p:bldP spid="215" grpId="0"/>
      <p:bldP spid="216" grpId="0"/>
      <p:bldP spid="218" grpId="0"/>
      <p:bldP spid="219" grpId="0" animBg="1"/>
      <p:bldP spid="220" grpId="0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/>
      <p:bldP spid="228" grpId="0"/>
      <p:bldP spid="229" grpId="0"/>
      <p:bldP spid="230" grpId="0"/>
      <p:bldP spid="231" grpId="0"/>
      <p:bldP spid="232" grpId="0" animBg="1"/>
      <p:bldP spid="233" grpId="0" animBg="1"/>
      <p:bldP spid="234" grpId="0" animBg="1"/>
      <p:bldP spid="235" grpId="0" animBg="1"/>
      <p:bldP spid="237" grpId="0" animBg="1"/>
      <p:bldP spid="238" grpId="0" animBg="1"/>
      <p:bldP spid="239" grpId="0"/>
      <p:bldP spid="240" grpId="0"/>
      <p:bldP spid="241" grpId="0"/>
      <p:bldP spid="242" grpId="0" animBg="1"/>
      <p:bldP spid="243" grpId="0" animBg="1"/>
      <p:bldP spid="244" grpId="0"/>
      <p:bldP spid="245" grpId="0"/>
      <p:bldP spid="246" grpId="0"/>
      <p:bldP spid="247" grpId="0" animBg="1"/>
      <p:bldP spid="248" grpId="0"/>
      <p:bldP spid="249" grpId="0" animBg="1"/>
      <p:bldP spid="250" grpId="0"/>
      <p:bldP spid="252" grpId="0"/>
      <p:bldP spid="253" grpId="0"/>
      <p:bldP spid="254" grpId="0"/>
      <p:bldP spid="255" grpId="0"/>
      <p:bldP spid="259" grpId="0"/>
      <p:bldP spid="260" grpId="0" animBg="1"/>
      <p:bldP spid="26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146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dcti10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Utilizador do Windows</dc:creator>
  <cp:lastModifiedBy>Utilizador do Windows</cp:lastModifiedBy>
  <cp:revision>5</cp:revision>
  <dcterms:created xsi:type="dcterms:W3CDTF">2023-04-14T20:25:22Z</dcterms:created>
  <dcterms:modified xsi:type="dcterms:W3CDTF">2023-04-14T21:08:32Z</dcterms:modified>
</cp:coreProperties>
</file>