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30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1311433" y="160776"/>
            <a:ext cx="942060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dirty="0" smtClean="0"/>
              <a:t>A negative AD shock: </a:t>
            </a:r>
            <a:r>
              <a:rPr lang="pt-PT" altLang="pt-PT" sz="2000" dirty="0" err="1" smtClean="0"/>
              <a:t>aggressive</a:t>
            </a:r>
            <a:r>
              <a:rPr lang="pt-PT" altLang="pt-PT" sz="2000" dirty="0" smtClean="0"/>
              <a:t> response by the Central Bank</a:t>
            </a:r>
            <a:endParaRPr lang="pt-PT" altLang="pt-PT" sz="2000" dirty="0"/>
          </a:p>
        </p:txBody>
      </p:sp>
      <p:sp>
        <p:nvSpPr>
          <p:cNvPr id="114" name="Line 9"/>
          <p:cNvSpPr>
            <a:spLocks noChangeShapeType="1"/>
          </p:cNvSpPr>
          <p:nvPr/>
        </p:nvSpPr>
        <p:spPr bwMode="auto">
          <a:xfrm flipV="1">
            <a:off x="8577312" y="3991458"/>
            <a:ext cx="1" cy="109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5" name="Line 4"/>
          <p:cNvSpPr>
            <a:spLocks noChangeShapeType="1"/>
          </p:cNvSpPr>
          <p:nvPr/>
        </p:nvSpPr>
        <p:spPr bwMode="auto">
          <a:xfrm>
            <a:off x="1496612" y="1897392"/>
            <a:ext cx="0" cy="4106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 flipH="1">
            <a:off x="838827" y="5132769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7" name="Line 10"/>
          <p:cNvSpPr>
            <a:spLocks noChangeShapeType="1"/>
          </p:cNvSpPr>
          <p:nvPr/>
        </p:nvSpPr>
        <p:spPr bwMode="auto">
          <a:xfrm flipH="1">
            <a:off x="1496604" y="2540877"/>
            <a:ext cx="4021926" cy="2996713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18" name="Freeform 14"/>
          <p:cNvSpPr>
            <a:spLocks/>
          </p:cNvSpPr>
          <p:nvPr/>
        </p:nvSpPr>
        <p:spPr bwMode="auto">
          <a:xfrm rot="16352471" flipV="1">
            <a:off x="7418749" y="2227310"/>
            <a:ext cx="1480552" cy="458108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9" name="Line 8"/>
          <p:cNvSpPr>
            <a:spLocks noChangeShapeType="1"/>
          </p:cNvSpPr>
          <p:nvPr/>
        </p:nvSpPr>
        <p:spPr bwMode="auto">
          <a:xfrm flipV="1">
            <a:off x="1487796" y="3605394"/>
            <a:ext cx="5161298" cy="100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4077952" y="3636988"/>
            <a:ext cx="5001" cy="149578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21" name="Oval 120"/>
          <p:cNvSpPr/>
          <p:nvPr/>
        </p:nvSpPr>
        <p:spPr>
          <a:xfrm>
            <a:off x="4021849" y="3552690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2" name="Oval 121"/>
          <p:cNvSpPr/>
          <p:nvPr/>
        </p:nvSpPr>
        <p:spPr>
          <a:xfrm>
            <a:off x="1445707" y="5486200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3" name="Text Box 23"/>
          <p:cNvSpPr txBox="1">
            <a:spLocks noChangeArrowheads="1"/>
          </p:cNvSpPr>
          <p:nvPr/>
        </p:nvSpPr>
        <p:spPr bwMode="auto">
          <a:xfrm>
            <a:off x="5335595" y="5086091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 Box 23"/>
              <p:cNvSpPr txBox="1">
                <a:spLocks noChangeArrowheads="1"/>
              </p:cNvSpPr>
              <p:nvPr/>
            </p:nvSpPr>
            <p:spPr bwMode="auto">
              <a:xfrm>
                <a:off x="1121631" y="1762978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124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1631" y="1762978"/>
                <a:ext cx="4482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/>
              <p:cNvSpPr txBox="1"/>
              <p:nvPr/>
            </p:nvSpPr>
            <p:spPr>
              <a:xfrm>
                <a:off x="1023289" y="5281782"/>
                <a:ext cx="388696" cy="511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89" y="5281782"/>
                <a:ext cx="388696" cy="511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/>
              <p:cNvSpPr txBox="1"/>
              <p:nvPr/>
            </p:nvSpPr>
            <p:spPr>
              <a:xfrm>
                <a:off x="6718822" y="3815615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822" y="3815615"/>
                <a:ext cx="296491" cy="276999"/>
              </a:xfrm>
              <a:prstGeom prst="rect">
                <a:avLst/>
              </a:prstGeom>
              <a:blipFill>
                <a:blip r:embed="rId4"/>
                <a:stretch>
                  <a:fillRect l="-12245" r="-816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3001346" y="5117128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346" y="5117128"/>
                <a:ext cx="243849" cy="276999"/>
              </a:xfrm>
              <a:prstGeom prst="rect">
                <a:avLst/>
              </a:prstGeom>
              <a:blipFill>
                <a:blip r:embed="rId5"/>
                <a:stretch>
                  <a:fillRect l="-15000" r="-100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/>
              <p:cNvSpPr txBox="1"/>
              <p:nvPr/>
            </p:nvSpPr>
            <p:spPr>
              <a:xfrm>
                <a:off x="2473646" y="5132769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646" y="5132769"/>
                <a:ext cx="243849" cy="276999"/>
              </a:xfrm>
              <a:prstGeom prst="rect">
                <a:avLst/>
              </a:prstGeom>
              <a:blipFill>
                <a:blip r:embed="rId6"/>
                <a:stretch>
                  <a:fillRect l="-15000" r="-75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Straight Arrow Connector 128"/>
          <p:cNvCxnSpPr/>
          <p:nvPr/>
        </p:nvCxnSpPr>
        <p:spPr>
          <a:xfrm flipH="1">
            <a:off x="7516053" y="3234939"/>
            <a:ext cx="845721" cy="0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0" name="Text Box 15"/>
          <p:cNvSpPr txBox="1">
            <a:spLocks noChangeArrowheads="1"/>
          </p:cNvSpPr>
          <p:nvPr/>
        </p:nvSpPr>
        <p:spPr bwMode="auto">
          <a:xfrm>
            <a:off x="6753492" y="1456438"/>
            <a:ext cx="1207382" cy="276999"/>
          </a:xfrm>
          <a:prstGeom prst="rect">
            <a:avLst/>
          </a:prstGeom>
          <a:ln>
            <a:solidFill>
              <a:srgbClr val="FFC000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200" dirty="0" smtClean="0"/>
              <a:t>Demand shock</a:t>
            </a:r>
            <a:endParaRPr lang="pt-PT" altLang="pt-PT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Box 130"/>
              <p:cNvSpPr txBox="1"/>
              <p:nvPr/>
            </p:nvSpPr>
            <p:spPr>
              <a:xfrm>
                <a:off x="5435652" y="5152730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652" y="5152730"/>
                <a:ext cx="166969" cy="276999"/>
              </a:xfrm>
              <a:prstGeom prst="rect">
                <a:avLst/>
              </a:prstGeom>
              <a:blipFill>
                <a:blip r:embed="rId7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Line 4"/>
          <p:cNvSpPr>
            <a:spLocks noChangeShapeType="1"/>
          </p:cNvSpPr>
          <p:nvPr/>
        </p:nvSpPr>
        <p:spPr bwMode="auto">
          <a:xfrm flipH="1">
            <a:off x="7037872" y="1877432"/>
            <a:ext cx="4943" cy="35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3" name="Line 5"/>
          <p:cNvSpPr>
            <a:spLocks noChangeShapeType="1"/>
          </p:cNvSpPr>
          <p:nvPr/>
        </p:nvSpPr>
        <p:spPr bwMode="auto">
          <a:xfrm flipH="1">
            <a:off x="6385030" y="5112809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4" name="Line 10"/>
          <p:cNvSpPr>
            <a:spLocks noChangeShapeType="1"/>
          </p:cNvSpPr>
          <p:nvPr/>
        </p:nvSpPr>
        <p:spPr bwMode="auto">
          <a:xfrm flipH="1">
            <a:off x="7340203" y="2506062"/>
            <a:ext cx="3418355" cy="2304398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35" name="Line 8"/>
          <p:cNvSpPr>
            <a:spLocks noChangeShapeType="1"/>
          </p:cNvSpPr>
          <p:nvPr/>
        </p:nvSpPr>
        <p:spPr bwMode="auto">
          <a:xfrm>
            <a:off x="7064854" y="3612087"/>
            <a:ext cx="2061371" cy="966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6" name="Text Box 23"/>
          <p:cNvSpPr txBox="1">
            <a:spLocks noChangeArrowheads="1"/>
          </p:cNvSpPr>
          <p:nvPr/>
        </p:nvSpPr>
        <p:spPr bwMode="auto">
          <a:xfrm>
            <a:off x="10881798" y="5066131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 Box 23"/>
              <p:cNvSpPr txBox="1">
                <a:spLocks noChangeArrowheads="1"/>
              </p:cNvSpPr>
              <p:nvPr/>
            </p:nvSpPr>
            <p:spPr bwMode="auto">
              <a:xfrm>
                <a:off x="6667834" y="1743018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137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7834" y="1743018"/>
                <a:ext cx="44826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/>
              <p:cNvSpPr txBox="1"/>
              <p:nvPr/>
            </p:nvSpPr>
            <p:spPr>
              <a:xfrm>
                <a:off x="8469194" y="5149973"/>
                <a:ext cx="2618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194" y="5149973"/>
                <a:ext cx="261803" cy="276999"/>
              </a:xfrm>
              <a:prstGeom prst="rect">
                <a:avLst/>
              </a:prstGeom>
              <a:blipFill>
                <a:blip r:embed="rId9"/>
                <a:stretch>
                  <a:fillRect l="-20930" r="-930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/>
              <p:cNvSpPr txBox="1"/>
              <p:nvPr/>
            </p:nvSpPr>
            <p:spPr>
              <a:xfrm>
                <a:off x="7300282" y="2190285"/>
                <a:ext cx="4475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282" y="2190285"/>
                <a:ext cx="447558" cy="276999"/>
              </a:xfrm>
              <a:prstGeom prst="rect">
                <a:avLst/>
              </a:prstGeom>
              <a:blipFill>
                <a:blip r:embed="rId10"/>
                <a:stretch>
                  <a:fillRect l="-12329" r="-5479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0" name="Straight Arrow Connector 139"/>
          <p:cNvCxnSpPr/>
          <p:nvPr/>
        </p:nvCxnSpPr>
        <p:spPr>
          <a:xfrm>
            <a:off x="2606544" y="4902898"/>
            <a:ext cx="504000" cy="12651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1" name="Text Box 15"/>
          <p:cNvSpPr txBox="1">
            <a:spLocks noChangeArrowheads="1"/>
          </p:cNvSpPr>
          <p:nvPr/>
        </p:nvSpPr>
        <p:spPr bwMode="auto">
          <a:xfrm>
            <a:off x="9041369" y="3254371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 smtClean="0"/>
              <a:t>1</a:t>
            </a:r>
            <a:endParaRPr lang="pt-PT" altLang="pt-PT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10981855" y="513277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1855" y="5132770"/>
                <a:ext cx="198003" cy="276999"/>
              </a:xfrm>
              <a:prstGeom prst="rect">
                <a:avLst/>
              </a:prstGeom>
              <a:blipFill>
                <a:blip r:embed="rId11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Line 10"/>
          <p:cNvSpPr>
            <a:spLocks noChangeShapeType="1"/>
          </p:cNvSpPr>
          <p:nvPr/>
        </p:nvSpPr>
        <p:spPr bwMode="auto">
          <a:xfrm>
            <a:off x="7376772" y="2476365"/>
            <a:ext cx="3495103" cy="2290781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/>
              <p:cNvSpPr txBox="1"/>
              <p:nvPr/>
            </p:nvSpPr>
            <p:spPr>
              <a:xfrm>
                <a:off x="6722375" y="3466894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375" y="3466894"/>
                <a:ext cx="320793" cy="276999"/>
              </a:xfrm>
              <a:prstGeom prst="rect">
                <a:avLst/>
              </a:prstGeom>
              <a:blipFill>
                <a:blip r:embed="rId12"/>
                <a:stretch>
                  <a:fillRect l="-9615" t="-4444"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/>
              <p:cNvSpPr txBox="1"/>
              <p:nvPr/>
            </p:nvSpPr>
            <p:spPr>
              <a:xfrm>
                <a:off x="1155078" y="3435124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078" y="3435124"/>
                <a:ext cx="320793" cy="276999"/>
              </a:xfrm>
              <a:prstGeom prst="rect">
                <a:avLst/>
              </a:prstGeom>
              <a:blipFill>
                <a:blip r:embed="rId13"/>
                <a:stretch>
                  <a:fillRect l="-9434" t="-4444" r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TextBox 145"/>
              <p:cNvSpPr txBox="1"/>
              <p:nvPr/>
            </p:nvSpPr>
            <p:spPr>
              <a:xfrm>
                <a:off x="9041369" y="5173207"/>
                <a:ext cx="324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369" y="5173207"/>
                <a:ext cx="324448" cy="276999"/>
              </a:xfrm>
              <a:prstGeom prst="rect">
                <a:avLst/>
              </a:prstGeom>
              <a:blipFill>
                <a:blip r:embed="rId14"/>
                <a:stretch>
                  <a:fillRect l="-15094" t="-4444" r="-75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Line 10"/>
          <p:cNvSpPr>
            <a:spLocks noChangeShapeType="1"/>
          </p:cNvSpPr>
          <p:nvPr/>
        </p:nvSpPr>
        <p:spPr bwMode="auto">
          <a:xfrm>
            <a:off x="9108221" y="2109127"/>
            <a:ext cx="8882" cy="3052243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48" name="Oval 147"/>
          <p:cNvSpPr/>
          <p:nvPr/>
        </p:nvSpPr>
        <p:spPr>
          <a:xfrm>
            <a:off x="9063282" y="5060613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9" name="Oval 148"/>
          <p:cNvSpPr/>
          <p:nvPr/>
        </p:nvSpPr>
        <p:spPr>
          <a:xfrm>
            <a:off x="9063282" y="3557501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/>
              <p:cNvSpPr txBox="1"/>
              <p:nvPr/>
            </p:nvSpPr>
            <p:spPr>
              <a:xfrm>
                <a:off x="8827766" y="1776441"/>
                <a:ext cx="595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𝐿𝑅𝐴𝑆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766" y="1776441"/>
                <a:ext cx="595996" cy="276999"/>
              </a:xfrm>
              <a:prstGeom prst="rect">
                <a:avLst/>
              </a:prstGeom>
              <a:blipFill>
                <a:blip r:embed="rId15"/>
                <a:stretch>
                  <a:fillRect l="-8163" r="-9184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Line 10"/>
          <p:cNvSpPr>
            <a:spLocks noChangeShapeType="1"/>
          </p:cNvSpPr>
          <p:nvPr/>
        </p:nvSpPr>
        <p:spPr bwMode="auto">
          <a:xfrm>
            <a:off x="7116098" y="3032062"/>
            <a:ext cx="2674089" cy="1727790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52" name="Text Box 15"/>
          <p:cNvSpPr txBox="1">
            <a:spLocks noChangeArrowheads="1"/>
          </p:cNvSpPr>
          <p:nvPr/>
        </p:nvSpPr>
        <p:spPr bwMode="auto">
          <a:xfrm>
            <a:off x="8426889" y="363232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153" name="Oval 152"/>
          <p:cNvSpPr/>
          <p:nvPr/>
        </p:nvSpPr>
        <p:spPr>
          <a:xfrm>
            <a:off x="8529809" y="3922208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154" name="Line 8"/>
          <p:cNvSpPr>
            <a:spLocks noChangeShapeType="1"/>
          </p:cNvSpPr>
          <p:nvPr/>
        </p:nvSpPr>
        <p:spPr bwMode="auto">
          <a:xfrm>
            <a:off x="7037872" y="3990841"/>
            <a:ext cx="1466510" cy="334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55" name="Line 8"/>
          <p:cNvSpPr>
            <a:spLocks noChangeShapeType="1"/>
          </p:cNvSpPr>
          <p:nvPr/>
        </p:nvSpPr>
        <p:spPr bwMode="auto">
          <a:xfrm flipV="1">
            <a:off x="1496605" y="3992512"/>
            <a:ext cx="5111104" cy="687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Box 155"/>
              <p:cNvSpPr txBox="1"/>
              <p:nvPr/>
            </p:nvSpPr>
            <p:spPr>
              <a:xfrm>
                <a:off x="1144557" y="3801776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557" y="3801776"/>
                <a:ext cx="296491" cy="276999"/>
              </a:xfrm>
              <a:prstGeom prst="rect">
                <a:avLst/>
              </a:prstGeom>
              <a:blipFill>
                <a:blip r:embed="rId16"/>
                <a:stretch>
                  <a:fillRect l="-12500" r="-833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Line 9"/>
          <p:cNvSpPr>
            <a:spLocks noChangeShapeType="1"/>
          </p:cNvSpPr>
          <p:nvPr/>
        </p:nvSpPr>
        <p:spPr bwMode="auto">
          <a:xfrm flipH="1" flipV="1">
            <a:off x="2556000" y="4068000"/>
            <a:ext cx="7126" cy="1044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58" name="Line 9"/>
          <p:cNvSpPr>
            <a:spLocks noChangeShapeType="1"/>
          </p:cNvSpPr>
          <p:nvPr/>
        </p:nvSpPr>
        <p:spPr bwMode="auto">
          <a:xfrm flipH="1" flipV="1">
            <a:off x="3100125" y="3605393"/>
            <a:ext cx="13309" cy="150581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/>
              <p:cNvSpPr txBox="1"/>
              <p:nvPr/>
            </p:nvSpPr>
            <p:spPr>
              <a:xfrm>
                <a:off x="7130743" y="2780450"/>
                <a:ext cx="452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743" y="2780450"/>
                <a:ext cx="452880" cy="276999"/>
              </a:xfrm>
              <a:prstGeom prst="rect">
                <a:avLst/>
              </a:prstGeom>
              <a:blipFill>
                <a:blip r:embed="rId17"/>
                <a:stretch>
                  <a:fillRect l="-12162" r="-540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Text Box 15"/>
          <p:cNvSpPr txBox="1">
            <a:spLocks noChangeArrowheads="1"/>
          </p:cNvSpPr>
          <p:nvPr/>
        </p:nvSpPr>
        <p:spPr bwMode="auto">
          <a:xfrm>
            <a:off x="3884005" y="325977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161" name="Text Box 15"/>
          <p:cNvSpPr txBox="1">
            <a:spLocks noChangeArrowheads="1"/>
          </p:cNvSpPr>
          <p:nvPr/>
        </p:nvSpPr>
        <p:spPr bwMode="auto">
          <a:xfrm>
            <a:off x="2404751" y="3635430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162" name="Text Box 15"/>
          <p:cNvSpPr txBox="1">
            <a:spLocks noChangeArrowheads="1"/>
          </p:cNvSpPr>
          <p:nvPr/>
        </p:nvSpPr>
        <p:spPr bwMode="auto">
          <a:xfrm>
            <a:off x="2933184" y="32565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TextBox 162"/>
              <p:cNvSpPr txBox="1"/>
              <p:nvPr/>
            </p:nvSpPr>
            <p:spPr>
              <a:xfrm>
                <a:off x="10656909" y="2167496"/>
                <a:ext cx="412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6909" y="2167496"/>
                <a:ext cx="412485" cy="276999"/>
              </a:xfrm>
              <a:prstGeom prst="rect">
                <a:avLst/>
              </a:prstGeom>
              <a:blipFill>
                <a:blip r:embed="rId18"/>
                <a:stretch>
                  <a:fillRect l="-11765" r="-58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4" name="Straight Arrow Connector 163"/>
          <p:cNvCxnSpPr/>
          <p:nvPr/>
        </p:nvCxnSpPr>
        <p:spPr>
          <a:xfrm flipH="1">
            <a:off x="2631629" y="5012259"/>
            <a:ext cx="1342541" cy="11213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H="1">
            <a:off x="1617410" y="3675200"/>
            <a:ext cx="1816" cy="29352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flipH="1">
            <a:off x="7176786" y="3647976"/>
            <a:ext cx="1816" cy="293520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7" name="Line 10"/>
          <p:cNvSpPr>
            <a:spLocks noChangeShapeType="1"/>
          </p:cNvSpPr>
          <p:nvPr/>
        </p:nvSpPr>
        <p:spPr bwMode="auto">
          <a:xfrm flipH="1">
            <a:off x="1500623" y="2540877"/>
            <a:ext cx="3010782" cy="2252804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68" name="Oval 167"/>
          <p:cNvSpPr/>
          <p:nvPr/>
        </p:nvSpPr>
        <p:spPr>
          <a:xfrm>
            <a:off x="3049606" y="3544739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9" name="TextBox 168"/>
              <p:cNvSpPr txBox="1"/>
              <p:nvPr/>
            </p:nvSpPr>
            <p:spPr>
              <a:xfrm>
                <a:off x="4058793" y="2196313"/>
                <a:ext cx="475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793" y="2196313"/>
                <a:ext cx="475258" cy="276999"/>
              </a:xfrm>
              <a:prstGeom prst="rect">
                <a:avLst/>
              </a:prstGeom>
              <a:blipFill>
                <a:blip r:embed="rId19"/>
                <a:stretch>
                  <a:fillRect l="-11538" r="-512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0" name="TextBox 169"/>
              <p:cNvSpPr txBox="1"/>
              <p:nvPr/>
            </p:nvSpPr>
            <p:spPr>
              <a:xfrm>
                <a:off x="5132950" y="2196313"/>
                <a:ext cx="469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950" y="2196313"/>
                <a:ext cx="469937" cy="276999"/>
              </a:xfrm>
              <a:prstGeom prst="rect">
                <a:avLst/>
              </a:prstGeom>
              <a:blipFill>
                <a:blip r:embed="rId20"/>
                <a:stretch>
                  <a:fillRect l="-10390" r="-6494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1" name="Straight Arrow Connector 170"/>
          <p:cNvCxnSpPr/>
          <p:nvPr/>
        </p:nvCxnSpPr>
        <p:spPr>
          <a:xfrm flipH="1">
            <a:off x="4402547" y="2742041"/>
            <a:ext cx="727687" cy="13911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2" name="Text Box 15"/>
          <p:cNvSpPr txBox="1">
            <a:spLocks noChangeArrowheads="1"/>
          </p:cNvSpPr>
          <p:nvPr/>
        </p:nvSpPr>
        <p:spPr bwMode="auto">
          <a:xfrm>
            <a:off x="1604909" y="1848612"/>
            <a:ext cx="1321767" cy="707886"/>
          </a:xfrm>
          <a:prstGeom prst="rect">
            <a:avLst/>
          </a:prstGeom>
          <a:ln>
            <a:solidFill>
              <a:srgbClr val="FFC000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pt-PT" sz="1000" dirty="0"/>
              <a:t>Aggressive reaction by the central bank, with a drastic cut in interest rates</a:t>
            </a:r>
            <a:endParaRPr lang="pt-PT" altLang="pt-PT" sz="1000" dirty="0"/>
          </a:p>
        </p:txBody>
      </p:sp>
      <p:sp>
        <p:nvSpPr>
          <p:cNvPr id="173" name="Freeform 14"/>
          <p:cNvSpPr>
            <a:spLocks/>
          </p:cNvSpPr>
          <p:nvPr/>
        </p:nvSpPr>
        <p:spPr bwMode="auto">
          <a:xfrm rot="11775643" flipV="1">
            <a:off x="3014055" y="1780800"/>
            <a:ext cx="1930971" cy="684109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7932295" y="3462541"/>
            <a:ext cx="352919" cy="5317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8336458" y="3459224"/>
            <a:ext cx="352919" cy="5317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6" name="Text Box 15"/>
          <p:cNvSpPr txBox="1">
            <a:spLocks noChangeArrowheads="1"/>
          </p:cNvSpPr>
          <p:nvPr/>
        </p:nvSpPr>
        <p:spPr bwMode="auto">
          <a:xfrm>
            <a:off x="5536528" y="5662269"/>
            <a:ext cx="3898304" cy="276999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PT" altLang="pt-PT" sz="1200" dirty="0"/>
              <a:t>Demand’s reaction to the drastic cut in interest rates</a:t>
            </a:r>
          </a:p>
        </p:txBody>
      </p:sp>
      <p:sp>
        <p:nvSpPr>
          <p:cNvPr id="177" name="Freeform 14"/>
          <p:cNvSpPr>
            <a:spLocks/>
          </p:cNvSpPr>
          <p:nvPr/>
        </p:nvSpPr>
        <p:spPr bwMode="auto">
          <a:xfrm rot="7576344">
            <a:off x="6451236" y="4444975"/>
            <a:ext cx="2632901" cy="637103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178" name="Straight Arrow Connector 177"/>
          <p:cNvCxnSpPr/>
          <p:nvPr/>
        </p:nvCxnSpPr>
        <p:spPr>
          <a:xfrm flipV="1">
            <a:off x="1777993" y="3665418"/>
            <a:ext cx="10046" cy="258636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7321993" y="3654224"/>
            <a:ext cx="10046" cy="25863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0" name="Text Box 15"/>
          <p:cNvSpPr txBox="1">
            <a:spLocks noChangeArrowheads="1"/>
          </p:cNvSpPr>
          <p:nvPr/>
        </p:nvSpPr>
        <p:spPr bwMode="auto">
          <a:xfrm>
            <a:off x="9182930" y="34533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1" name="TextBox 180"/>
              <p:cNvSpPr txBox="1"/>
              <p:nvPr/>
            </p:nvSpPr>
            <p:spPr>
              <a:xfrm>
                <a:off x="3938722" y="5132769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81" name="Text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722" y="5132769"/>
                <a:ext cx="243849" cy="276999"/>
              </a:xfrm>
              <a:prstGeom prst="rect">
                <a:avLst/>
              </a:prstGeom>
              <a:blipFill>
                <a:blip r:embed="rId21"/>
                <a:stretch>
                  <a:fillRect l="-12500" r="-100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2" name="TextBox 181"/>
          <p:cNvSpPr txBox="1"/>
          <p:nvPr/>
        </p:nvSpPr>
        <p:spPr>
          <a:xfrm>
            <a:off x="2712519" y="1168036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Banco Central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8336458" y="1168036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     AD , AS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184" name="Freeform 14"/>
          <p:cNvSpPr>
            <a:spLocks/>
          </p:cNvSpPr>
          <p:nvPr/>
        </p:nvSpPr>
        <p:spPr bwMode="auto">
          <a:xfrm rot="12674219">
            <a:off x="2149882" y="4889472"/>
            <a:ext cx="3432041" cy="783004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85" name="Oval 184"/>
          <p:cNvSpPr/>
          <p:nvPr/>
        </p:nvSpPr>
        <p:spPr>
          <a:xfrm>
            <a:off x="3537822" y="3940383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7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-0.08385 -0.00139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5" grpId="0"/>
      <p:bldP spid="126" grpId="0"/>
      <p:bldP spid="127" grpId="0"/>
      <p:bldP spid="128" grpId="0"/>
      <p:bldP spid="130" grpId="0" animBg="1"/>
      <p:bldP spid="134" grpId="0" animBg="1"/>
      <p:bldP spid="135" grpId="0" animBg="1"/>
      <p:bldP spid="138" grpId="0"/>
      <p:bldP spid="139" grpId="0"/>
      <p:bldP spid="141" grpId="0"/>
      <p:bldP spid="143" grpId="0" animBg="1"/>
      <p:bldP spid="144" grpId="0"/>
      <p:bldP spid="145" grpId="0"/>
      <p:bldP spid="146" grpId="0"/>
      <p:bldP spid="147" grpId="0" animBg="1"/>
      <p:bldP spid="148" grpId="0" animBg="1"/>
      <p:bldP spid="149" grpId="0" animBg="1"/>
      <p:bldP spid="150" grpId="0"/>
      <p:bldP spid="151" grpId="0" animBg="1"/>
      <p:bldP spid="152" grpId="0"/>
      <p:bldP spid="153" grpId="0" animBg="1"/>
      <p:bldP spid="154" grpId="0" animBg="1"/>
      <p:bldP spid="155" grpId="0" animBg="1"/>
      <p:bldP spid="156" grpId="0"/>
      <p:bldP spid="157" grpId="0" animBg="1"/>
      <p:bldP spid="158" grpId="0" animBg="1"/>
      <p:bldP spid="159" grpId="0"/>
      <p:bldP spid="160" grpId="0"/>
      <p:bldP spid="161" grpId="0"/>
      <p:bldP spid="162" grpId="0"/>
      <p:bldP spid="163" grpId="0"/>
      <p:bldP spid="167" grpId="0" animBg="1"/>
      <p:bldP spid="168" grpId="0" animBg="1"/>
      <p:bldP spid="169" grpId="0"/>
      <p:bldP spid="170" grpId="0"/>
      <p:bldP spid="172" grpId="0" animBg="1"/>
      <p:bldP spid="173" grpId="0" animBg="1"/>
      <p:bldP spid="176" grpId="0" animBg="1"/>
      <p:bldP spid="177" grpId="0" animBg="1"/>
      <p:bldP spid="180" grpId="0"/>
      <p:bldP spid="181" grpId="0"/>
      <p:bldP spid="184" grpId="0" animBg="1"/>
      <p:bldP spid="18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dcti10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Utilizador do Windows</dc:creator>
  <cp:lastModifiedBy>Utilizador do Windows</cp:lastModifiedBy>
  <cp:revision>4</cp:revision>
  <dcterms:created xsi:type="dcterms:W3CDTF">2023-04-14T20:25:22Z</dcterms:created>
  <dcterms:modified xsi:type="dcterms:W3CDTF">2023-04-14T21:05:50Z</dcterms:modified>
</cp:coreProperties>
</file>