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30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1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89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6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8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5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3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6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073-194B-4F98-AEA1-246657A45B68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BAB2-8481-4C86-AB0A-FB3DE638C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3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Box 15"/>
          <p:cNvSpPr txBox="1">
            <a:spLocks noChangeArrowheads="1"/>
          </p:cNvSpPr>
          <p:nvPr/>
        </p:nvSpPr>
        <p:spPr bwMode="auto">
          <a:xfrm>
            <a:off x="1311433" y="160776"/>
            <a:ext cx="9420603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PT" altLang="pt-PT" sz="2000" dirty="0" smtClean="0"/>
              <a:t>A negative AD shock: </a:t>
            </a:r>
            <a:r>
              <a:rPr lang="pt-PT" altLang="pt-PT" sz="2000" dirty="0" err="1" smtClean="0"/>
              <a:t>aggressive</a:t>
            </a:r>
            <a:r>
              <a:rPr lang="pt-PT" altLang="pt-PT" sz="2000" dirty="0" smtClean="0"/>
              <a:t> response by the Central Bank</a:t>
            </a:r>
            <a:endParaRPr lang="pt-PT" altLang="pt-PT" sz="2000" dirty="0"/>
          </a:p>
        </p:txBody>
      </p:sp>
      <p:sp>
        <p:nvSpPr>
          <p:cNvPr id="114" name="Line 9"/>
          <p:cNvSpPr>
            <a:spLocks noChangeShapeType="1"/>
          </p:cNvSpPr>
          <p:nvPr/>
        </p:nvSpPr>
        <p:spPr bwMode="auto">
          <a:xfrm flipV="1">
            <a:off x="8577312" y="3991458"/>
            <a:ext cx="1" cy="109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15" name="Line 4"/>
          <p:cNvSpPr>
            <a:spLocks noChangeShapeType="1"/>
          </p:cNvSpPr>
          <p:nvPr/>
        </p:nvSpPr>
        <p:spPr bwMode="auto">
          <a:xfrm>
            <a:off x="1496612" y="1897392"/>
            <a:ext cx="0" cy="41068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16" name="Line 5"/>
          <p:cNvSpPr>
            <a:spLocks noChangeShapeType="1"/>
          </p:cNvSpPr>
          <p:nvPr/>
        </p:nvSpPr>
        <p:spPr bwMode="auto">
          <a:xfrm flipH="1">
            <a:off x="838827" y="5132769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17" name="Line 10"/>
          <p:cNvSpPr>
            <a:spLocks noChangeShapeType="1"/>
          </p:cNvSpPr>
          <p:nvPr/>
        </p:nvSpPr>
        <p:spPr bwMode="auto">
          <a:xfrm flipH="1">
            <a:off x="1496604" y="2540877"/>
            <a:ext cx="4021926" cy="2996713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18" name="Freeform 14"/>
          <p:cNvSpPr>
            <a:spLocks/>
          </p:cNvSpPr>
          <p:nvPr/>
        </p:nvSpPr>
        <p:spPr bwMode="auto">
          <a:xfrm rot="16352471" flipV="1">
            <a:off x="7418749" y="2227310"/>
            <a:ext cx="1480552" cy="458108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19" name="Line 8"/>
          <p:cNvSpPr>
            <a:spLocks noChangeShapeType="1"/>
          </p:cNvSpPr>
          <p:nvPr/>
        </p:nvSpPr>
        <p:spPr bwMode="auto">
          <a:xfrm flipV="1">
            <a:off x="1487796" y="3605394"/>
            <a:ext cx="5161298" cy="10036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20" name="Line 9"/>
          <p:cNvSpPr>
            <a:spLocks noChangeShapeType="1"/>
          </p:cNvSpPr>
          <p:nvPr/>
        </p:nvSpPr>
        <p:spPr bwMode="auto">
          <a:xfrm>
            <a:off x="4077952" y="3636988"/>
            <a:ext cx="5001" cy="149578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21" name="Oval 120"/>
          <p:cNvSpPr/>
          <p:nvPr/>
        </p:nvSpPr>
        <p:spPr>
          <a:xfrm>
            <a:off x="4021849" y="3552690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2" name="Oval 121"/>
          <p:cNvSpPr/>
          <p:nvPr/>
        </p:nvSpPr>
        <p:spPr>
          <a:xfrm>
            <a:off x="1445707" y="5486200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3" name="Text Box 23"/>
          <p:cNvSpPr txBox="1">
            <a:spLocks noChangeArrowheads="1"/>
          </p:cNvSpPr>
          <p:nvPr/>
        </p:nvSpPr>
        <p:spPr bwMode="auto">
          <a:xfrm>
            <a:off x="5335595" y="5086091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4" name="Text Box 23"/>
              <p:cNvSpPr txBox="1">
                <a:spLocks noChangeArrowheads="1"/>
              </p:cNvSpPr>
              <p:nvPr/>
            </p:nvSpPr>
            <p:spPr bwMode="auto">
              <a:xfrm>
                <a:off x="1121631" y="1762978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124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1631" y="1762978"/>
                <a:ext cx="448264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5" name="TextBox 124"/>
              <p:cNvSpPr txBox="1"/>
              <p:nvPr/>
            </p:nvSpPr>
            <p:spPr>
              <a:xfrm>
                <a:off x="1023289" y="5281782"/>
                <a:ext cx="388696" cy="5116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̅"/>
                              <m:ctrlPr>
                                <a:rPr lang="pt-PT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pt-PT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</m:num>
                        <m:den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25" name="TextBox 1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289" y="5281782"/>
                <a:ext cx="388696" cy="511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6" name="TextBox 125"/>
              <p:cNvSpPr txBox="1"/>
              <p:nvPr/>
            </p:nvSpPr>
            <p:spPr>
              <a:xfrm>
                <a:off x="6718822" y="3815615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8822" y="3815615"/>
                <a:ext cx="296491" cy="276999"/>
              </a:xfrm>
              <a:prstGeom prst="rect">
                <a:avLst/>
              </a:prstGeom>
              <a:blipFill>
                <a:blip r:embed="rId4"/>
                <a:stretch>
                  <a:fillRect l="-12245" r="-816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7" name="TextBox 126"/>
              <p:cNvSpPr txBox="1"/>
              <p:nvPr/>
            </p:nvSpPr>
            <p:spPr>
              <a:xfrm>
                <a:off x="3001346" y="5117128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27" name="TextBox 1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346" y="5117128"/>
                <a:ext cx="243849" cy="276999"/>
              </a:xfrm>
              <a:prstGeom prst="rect">
                <a:avLst/>
              </a:prstGeom>
              <a:blipFill>
                <a:blip r:embed="rId5"/>
                <a:stretch>
                  <a:fillRect l="-15000" r="-1000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8" name="TextBox 127"/>
              <p:cNvSpPr txBox="1"/>
              <p:nvPr/>
            </p:nvSpPr>
            <p:spPr>
              <a:xfrm>
                <a:off x="2473646" y="5132769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646" y="5132769"/>
                <a:ext cx="243849" cy="276999"/>
              </a:xfrm>
              <a:prstGeom prst="rect">
                <a:avLst/>
              </a:prstGeom>
              <a:blipFill>
                <a:blip r:embed="rId6"/>
                <a:stretch>
                  <a:fillRect l="-15000" r="-75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9" name="Straight Arrow Connector 128"/>
          <p:cNvCxnSpPr/>
          <p:nvPr/>
        </p:nvCxnSpPr>
        <p:spPr>
          <a:xfrm flipH="1">
            <a:off x="7516053" y="3234939"/>
            <a:ext cx="845721" cy="0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0" name="Text Box 15"/>
          <p:cNvSpPr txBox="1">
            <a:spLocks noChangeArrowheads="1"/>
          </p:cNvSpPr>
          <p:nvPr/>
        </p:nvSpPr>
        <p:spPr bwMode="auto">
          <a:xfrm>
            <a:off x="6753492" y="1456438"/>
            <a:ext cx="1207382" cy="276999"/>
          </a:xfrm>
          <a:prstGeom prst="rect">
            <a:avLst/>
          </a:prstGeom>
          <a:ln>
            <a:solidFill>
              <a:srgbClr val="FFC000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200" dirty="0" smtClean="0"/>
              <a:t>Demand shock</a:t>
            </a:r>
            <a:endParaRPr lang="pt-PT" altLang="pt-PT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1" name="TextBox 130"/>
              <p:cNvSpPr txBox="1"/>
              <p:nvPr/>
            </p:nvSpPr>
            <p:spPr>
              <a:xfrm>
                <a:off x="5435652" y="5152730"/>
                <a:ext cx="1669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652" y="5152730"/>
                <a:ext cx="166969" cy="276999"/>
              </a:xfrm>
              <a:prstGeom prst="rect">
                <a:avLst/>
              </a:prstGeom>
              <a:blipFill>
                <a:blip r:embed="rId7"/>
                <a:stretch>
                  <a:fillRect l="-22222" r="-18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Line 4"/>
          <p:cNvSpPr>
            <a:spLocks noChangeShapeType="1"/>
          </p:cNvSpPr>
          <p:nvPr/>
        </p:nvSpPr>
        <p:spPr bwMode="auto">
          <a:xfrm flipH="1">
            <a:off x="7037872" y="1877432"/>
            <a:ext cx="4943" cy="356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3" name="Line 5"/>
          <p:cNvSpPr>
            <a:spLocks noChangeShapeType="1"/>
          </p:cNvSpPr>
          <p:nvPr/>
        </p:nvSpPr>
        <p:spPr bwMode="auto">
          <a:xfrm flipH="1">
            <a:off x="6385030" y="5112809"/>
            <a:ext cx="4808247" cy="47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4" name="Line 10"/>
          <p:cNvSpPr>
            <a:spLocks noChangeShapeType="1"/>
          </p:cNvSpPr>
          <p:nvPr/>
        </p:nvSpPr>
        <p:spPr bwMode="auto">
          <a:xfrm flipH="1">
            <a:off x="7340203" y="2506062"/>
            <a:ext cx="3418355" cy="2304398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35" name="Line 8"/>
          <p:cNvSpPr>
            <a:spLocks noChangeShapeType="1"/>
          </p:cNvSpPr>
          <p:nvPr/>
        </p:nvSpPr>
        <p:spPr bwMode="auto">
          <a:xfrm>
            <a:off x="7064854" y="3612087"/>
            <a:ext cx="2061371" cy="966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36" name="Text Box 23"/>
          <p:cNvSpPr txBox="1">
            <a:spLocks noChangeArrowheads="1"/>
          </p:cNvSpPr>
          <p:nvPr/>
        </p:nvSpPr>
        <p:spPr bwMode="auto">
          <a:xfrm>
            <a:off x="10881798" y="5066131"/>
            <a:ext cx="23436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400" dirty="0"/>
              <a:t> </a:t>
            </a:r>
            <a:endParaRPr lang="pt-PT" altLang="pt-PT" sz="1400" dirty="0">
              <a:latin typeface="dcti10" panose="020B0500000000000000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7" name="Text Box 23"/>
              <p:cNvSpPr txBox="1">
                <a:spLocks noChangeArrowheads="1"/>
              </p:cNvSpPr>
              <p:nvPr/>
            </p:nvSpPr>
            <p:spPr bwMode="auto">
              <a:xfrm>
                <a:off x="6667834" y="1743018"/>
                <a:ext cx="44826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None/>
                </a:pPr>
                <a:r>
                  <a:rPr lang="pt-PT" altLang="pt-PT" sz="1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pt-PT" altLang="pt-PT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pt-PT" altLang="pt-PT" sz="2000" dirty="0">
                  <a:latin typeface="dcti10" panose="020B0500000000000000" pitchFamily="34" charset="0"/>
                </a:endParaRPr>
              </a:p>
            </p:txBody>
          </p:sp>
        </mc:Choice>
        <mc:Fallback>
          <p:sp>
            <p:nvSpPr>
              <p:cNvPr id="137" name="Text 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7834" y="1743018"/>
                <a:ext cx="44826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8" name="TextBox 137"/>
              <p:cNvSpPr txBox="1"/>
              <p:nvPr/>
            </p:nvSpPr>
            <p:spPr>
              <a:xfrm>
                <a:off x="8469194" y="5149973"/>
                <a:ext cx="2618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9194" y="5149973"/>
                <a:ext cx="261803" cy="276999"/>
              </a:xfrm>
              <a:prstGeom prst="rect">
                <a:avLst/>
              </a:prstGeom>
              <a:blipFill>
                <a:blip r:embed="rId9"/>
                <a:stretch>
                  <a:fillRect l="-20930" r="-930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9" name="TextBox 138"/>
              <p:cNvSpPr txBox="1"/>
              <p:nvPr/>
            </p:nvSpPr>
            <p:spPr>
              <a:xfrm>
                <a:off x="7300282" y="2190285"/>
                <a:ext cx="4475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282" y="2190285"/>
                <a:ext cx="447558" cy="276999"/>
              </a:xfrm>
              <a:prstGeom prst="rect">
                <a:avLst/>
              </a:prstGeom>
              <a:blipFill>
                <a:blip r:embed="rId10"/>
                <a:stretch>
                  <a:fillRect l="-12329" r="-5479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0" name="Straight Arrow Connector 139"/>
          <p:cNvCxnSpPr/>
          <p:nvPr/>
        </p:nvCxnSpPr>
        <p:spPr>
          <a:xfrm>
            <a:off x="2606544" y="4902898"/>
            <a:ext cx="504000" cy="12651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1" name="Text Box 15"/>
          <p:cNvSpPr txBox="1">
            <a:spLocks noChangeArrowheads="1"/>
          </p:cNvSpPr>
          <p:nvPr/>
        </p:nvSpPr>
        <p:spPr bwMode="auto">
          <a:xfrm>
            <a:off x="9041369" y="3254371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 smtClean="0"/>
              <a:t>1</a:t>
            </a:r>
            <a:endParaRPr lang="pt-PT" altLang="pt-PT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2" name="TextBox 141"/>
              <p:cNvSpPr txBox="1"/>
              <p:nvPr/>
            </p:nvSpPr>
            <p:spPr>
              <a:xfrm>
                <a:off x="10981855" y="5132770"/>
                <a:ext cx="1980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81855" y="5132770"/>
                <a:ext cx="198003" cy="276999"/>
              </a:xfrm>
              <a:prstGeom prst="rect">
                <a:avLst/>
              </a:prstGeom>
              <a:blipFill>
                <a:blip r:embed="rId11"/>
                <a:stretch>
                  <a:fillRect l="-27273" r="-24242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" name="Line 10"/>
          <p:cNvSpPr>
            <a:spLocks noChangeShapeType="1"/>
          </p:cNvSpPr>
          <p:nvPr/>
        </p:nvSpPr>
        <p:spPr bwMode="auto">
          <a:xfrm>
            <a:off x="7376772" y="2476365"/>
            <a:ext cx="3495103" cy="2290781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4" name="TextBox 143"/>
              <p:cNvSpPr txBox="1"/>
              <p:nvPr/>
            </p:nvSpPr>
            <p:spPr>
              <a:xfrm>
                <a:off x="6722375" y="3466894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44" name="TextBox 1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375" y="3466894"/>
                <a:ext cx="320793" cy="276999"/>
              </a:xfrm>
              <a:prstGeom prst="rect">
                <a:avLst/>
              </a:prstGeom>
              <a:blipFill>
                <a:blip r:embed="rId12"/>
                <a:stretch>
                  <a:fillRect l="-9615" t="-4444" r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5" name="TextBox 144"/>
              <p:cNvSpPr txBox="1"/>
              <p:nvPr/>
            </p:nvSpPr>
            <p:spPr>
              <a:xfrm>
                <a:off x="1155078" y="3435124"/>
                <a:ext cx="320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5078" y="3435124"/>
                <a:ext cx="320793" cy="276999"/>
              </a:xfrm>
              <a:prstGeom prst="rect">
                <a:avLst/>
              </a:prstGeom>
              <a:blipFill>
                <a:blip r:embed="rId13"/>
                <a:stretch>
                  <a:fillRect l="-9434" t="-4444" r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6" name="TextBox 145"/>
              <p:cNvSpPr txBox="1"/>
              <p:nvPr/>
            </p:nvSpPr>
            <p:spPr>
              <a:xfrm>
                <a:off x="9041369" y="5173207"/>
                <a:ext cx="324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p>
                      </m:sSup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46" name="TextBox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1369" y="5173207"/>
                <a:ext cx="324448" cy="276999"/>
              </a:xfrm>
              <a:prstGeom prst="rect">
                <a:avLst/>
              </a:prstGeom>
              <a:blipFill>
                <a:blip r:embed="rId14"/>
                <a:stretch>
                  <a:fillRect l="-15094" t="-4444" r="-754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Line 10"/>
          <p:cNvSpPr>
            <a:spLocks noChangeShapeType="1"/>
          </p:cNvSpPr>
          <p:nvPr/>
        </p:nvSpPr>
        <p:spPr bwMode="auto">
          <a:xfrm>
            <a:off x="9108221" y="2109127"/>
            <a:ext cx="8882" cy="3052243"/>
          </a:xfrm>
          <a:prstGeom prst="line">
            <a:avLst/>
          </a:prstGeom>
          <a:ln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48" name="Oval 147"/>
          <p:cNvSpPr/>
          <p:nvPr/>
        </p:nvSpPr>
        <p:spPr>
          <a:xfrm>
            <a:off x="9063282" y="5060613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9" name="Oval 148"/>
          <p:cNvSpPr/>
          <p:nvPr/>
        </p:nvSpPr>
        <p:spPr>
          <a:xfrm>
            <a:off x="9063282" y="3557501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0" name="TextBox 149"/>
              <p:cNvSpPr txBox="1"/>
              <p:nvPr/>
            </p:nvSpPr>
            <p:spPr>
              <a:xfrm>
                <a:off x="8827766" y="1776441"/>
                <a:ext cx="595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PT" b="0" i="1" smtClean="0">
                          <a:latin typeface="Cambria Math" panose="02040503050406030204" pitchFamily="18" charset="0"/>
                        </a:rPr>
                        <m:t>𝐿𝑅𝐴𝑆</m:t>
                      </m:r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50" name="TextBox 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7766" y="1776441"/>
                <a:ext cx="595996" cy="276999"/>
              </a:xfrm>
              <a:prstGeom prst="rect">
                <a:avLst/>
              </a:prstGeom>
              <a:blipFill>
                <a:blip r:embed="rId15"/>
                <a:stretch>
                  <a:fillRect l="-8163" r="-9184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Line 10"/>
          <p:cNvSpPr>
            <a:spLocks noChangeShapeType="1"/>
          </p:cNvSpPr>
          <p:nvPr/>
        </p:nvSpPr>
        <p:spPr bwMode="auto">
          <a:xfrm>
            <a:off x="7116098" y="3032062"/>
            <a:ext cx="2674089" cy="1727790"/>
          </a:xfrm>
          <a:prstGeom prst="line">
            <a:avLst/>
          </a:prstGeom>
          <a:ln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52" name="Text Box 15"/>
          <p:cNvSpPr txBox="1">
            <a:spLocks noChangeArrowheads="1"/>
          </p:cNvSpPr>
          <p:nvPr/>
        </p:nvSpPr>
        <p:spPr bwMode="auto">
          <a:xfrm>
            <a:off x="8426889" y="3632322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153" name="Oval 152"/>
          <p:cNvSpPr/>
          <p:nvPr/>
        </p:nvSpPr>
        <p:spPr>
          <a:xfrm>
            <a:off x="8529809" y="3922208"/>
            <a:ext cx="108000" cy="1080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b="1" dirty="0"/>
          </a:p>
        </p:txBody>
      </p:sp>
      <p:sp>
        <p:nvSpPr>
          <p:cNvPr id="154" name="Line 8"/>
          <p:cNvSpPr>
            <a:spLocks noChangeShapeType="1"/>
          </p:cNvSpPr>
          <p:nvPr/>
        </p:nvSpPr>
        <p:spPr bwMode="auto">
          <a:xfrm>
            <a:off x="7037872" y="3990841"/>
            <a:ext cx="1466510" cy="3343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5" name="Line 8"/>
          <p:cNvSpPr>
            <a:spLocks noChangeShapeType="1"/>
          </p:cNvSpPr>
          <p:nvPr/>
        </p:nvSpPr>
        <p:spPr bwMode="auto">
          <a:xfrm flipV="1">
            <a:off x="1496605" y="3992512"/>
            <a:ext cx="5111104" cy="6879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6" name="TextBox 155"/>
              <p:cNvSpPr txBox="1"/>
              <p:nvPr/>
            </p:nvSpPr>
            <p:spPr>
              <a:xfrm>
                <a:off x="1144557" y="3801776"/>
                <a:ext cx="2964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557" y="3801776"/>
                <a:ext cx="296491" cy="276999"/>
              </a:xfrm>
              <a:prstGeom prst="rect">
                <a:avLst/>
              </a:prstGeom>
              <a:blipFill>
                <a:blip r:embed="rId16"/>
                <a:stretch>
                  <a:fillRect l="-12500" r="-8333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Line 9"/>
          <p:cNvSpPr>
            <a:spLocks noChangeShapeType="1"/>
          </p:cNvSpPr>
          <p:nvPr/>
        </p:nvSpPr>
        <p:spPr bwMode="auto">
          <a:xfrm flipH="1" flipV="1">
            <a:off x="2556000" y="4068000"/>
            <a:ext cx="7126" cy="1044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58" name="Line 9"/>
          <p:cNvSpPr>
            <a:spLocks noChangeShapeType="1"/>
          </p:cNvSpPr>
          <p:nvPr/>
        </p:nvSpPr>
        <p:spPr bwMode="auto">
          <a:xfrm flipH="1" flipV="1">
            <a:off x="3100125" y="3605393"/>
            <a:ext cx="13309" cy="150581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9" name="TextBox 158"/>
              <p:cNvSpPr txBox="1"/>
              <p:nvPr/>
            </p:nvSpPr>
            <p:spPr>
              <a:xfrm>
                <a:off x="7130743" y="2780450"/>
                <a:ext cx="452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𝐴𝐷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59" name="TextBox 1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0743" y="2780450"/>
                <a:ext cx="452880" cy="276999"/>
              </a:xfrm>
              <a:prstGeom prst="rect">
                <a:avLst/>
              </a:prstGeom>
              <a:blipFill>
                <a:blip r:embed="rId17"/>
                <a:stretch>
                  <a:fillRect l="-12162" r="-5405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0" name="Text Box 15"/>
          <p:cNvSpPr txBox="1">
            <a:spLocks noChangeArrowheads="1"/>
          </p:cNvSpPr>
          <p:nvPr/>
        </p:nvSpPr>
        <p:spPr bwMode="auto">
          <a:xfrm>
            <a:off x="3884005" y="3259779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1</a:t>
            </a:r>
          </a:p>
        </p:txBody>
      </p:sp>
      <p:sp>
        <p:nvSpPr>
          <p:cNvPr id="161" name="Text Box 15"/>
          <p:cNvSpPr txBox="1">
            <a:spLocks noChangeArrowheads="1"/>
          </p:cNvSpPr>
          <p:nvPr/>
        </p:nvSpPr>
        <p:spPr bwMode="auto">
          <a:xfrm>
            <a:off x="2404751" y="3635430"/>
            <a:ext cx="2846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2</a:t>
            </a:r>
          </a:p>
        </p:txBody>
      </p:sp>
      <p:sp>
        <p:nvSpPr>
          <p:cNvPr id="162" name="Text Box 15"/>
          <p:cNvSpPr txBox="1">
            <a:spLocks noChangeArrowheads="1"/>
          </p:cNvSpPr>
          <p:nvPr/>
        </p:nvSpPr>
        <p:spPr bwMode="auto">
          <a:xfrm>
            <a:off x="2933184" y="3256546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3" name="TextBox 162"/>
              <p:cNvSpPr txBox="1"/>
              <p:nvPr/>
            </p:nvSpPr>
            <p:spPr>
              <a:xfrm>
                <a:off x="10656909" y="2167496"/>
                <a:ext cx="41248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𝐴𝑆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6909" y="2167496"/>
                <a:ext cx="412485" cy="276999"/>
              </a:xfrm>
              <a:prstGeom prst="rect">
                <a:avLst/>
              </a:prstGeom>
              <a:blipFill>
                <a:blip r:embed="rId18"/>
                <a:stretch>
                  <a:fillRect l="-11765" r="-5882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4" name="Straight Arrow Connector 163"/>
          <p:cNvCxnSpPr/>
          <p:nvPr/>
        </p:nvCxnSpPr>
        <p:spPr>
          <a:xfrm flipH="1">
            <a:off x="2631629" y="5012259"/>
            <a:ext cx="1342541" cy="11213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flipH="1">
            <a:off x="1617410" y="3675200"/>
            <a:ext cx="1816" cy="293520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 flipH="1">
            <a:off x="7176786" y="3647976"/>
            <a:ext cx="1816" cy="293520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67" name="Line 10"/>
          <p:cNvSpPr>
            <a:spLocks noChangeShapeType="1"/>
          </p:cNvSpPr>
          <p:nvPr/>
        </p:nvSpPr>
        <p:spPr bwMode="auto">
          <a:xfrm flipH="1">
            <a:off x="1500623" y="2540877"/>
            <a:ext cx="3010782" cy="2252804"/>
          </a:xfrm>
          <a:prstGeom prst="line">
            <a:avLst/>
          </a:prstGeom>
          <a:ln>
            <a:solidFill>
              <a:srgbClr val="002060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pt-PT"/>
          </a:p>
        </p:txBody>
      </p:sp>
      <p:sp>
        <p:nvSpPr>
          <p:cNvPr id="168" name="Oval 167"/>
          <p:cNvSpPr/>
          <p:nvPr/>
        </p:nvSpPr>
        <p:spPr>
          <a:xfrm>
            <a:off x="3049606" y="3544739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9" name="TextBox 168"/>
              <p:cNvSpPr txBox="1"/>
              <p:nvPr/>
            </p:nvSpPr>
            <p:spPr>
              <a:xfrm>
                <a:off x="4058793" y="2196313"/>
                <a:ext cx="4752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69" name="TextBox 1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793" y="2196313"/>
                <a:ext cx="475258" cy="276999"/>
              </a:xfrm>
              <a:prstGeom prst="rect">
                <a:avLst/>
              </a:prstGeom>
              <a:blipFill>
                <a:blip r:embed="rId19"/>
                <a:stretch>
                  <a:fillRect l="-11538" r="-5128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0" name="TextBox 169"/>
              <p:cNvSpPr txBox="1"/>
              <p:nvPr/>
            </p:nvSpPr>
            <p:spPr>
              <a:xfrm>
                <a:off x="5132950" y="2196313"/>
                <a:ext cx="4699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𝑀𝑃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70" name="TextBox 1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2950" y="2196313"/>
                <a:ext cx="469937" cy="276999"/>
              </a:xfrm>
              <a:prstGeom prst="rect">
                <a:avLst/>
              </a:prstGeom>
              <a:blipFill>
                <a:blip r:embed="rId20"/>
                <a:stretch>
                  <a:fillRect l="-10390" r="-6494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1" name="Straight Arrow Connector 170"/>
          <p:cNvCxnSpPr/>
          <p:nvPr/>
        </p:nvCxnSpPr>
        <p:spPr>
          <a:xfrm flipH="1">
            <a:off x="4402547" y="2742041"/>
            <a:ext cx="727687" cy="13911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2" name="Text Box 15"/>
          <p:cNvSpPr txBox="1">
            <a:spLocks noChangeArrowheads="1"/>
          </p:cNvSpPr>
          <p:nvPr/>
        </p:nvSpPr>
        <p:spPr bwMode="auto">
          <a:xfrm>
            <a:off x="1604909" y="1848612"/>
            <a:ext cx="1321767" cy="707886"/>
          </a:xfrm>
          <a:prstGeom prst="rect">
            <a:avLst/>
          </a:prstGeom>
          <a:ln>
            <a:solidFill>
              <a:srgbClr val="FFC000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pt-PT" sz="1000" dirty="0"/>
              <a:t>Aggressive reaction by the central bank, with a drastic cut in interest rates</a:t>
            </a:r>
            <a:endParaRPr lang="pt-PT" altLang="pt-PT" sz="1000" dirty="0"/>
          </a:p>
        </p:txBody>
      </p:sp>
      <p:sp>
        <p:nvSpPr>
          <p:cNvPr id="173" name="Freeform 14"/>
          <p:cNvSpPr>
            <a:spLocks/>
          </p:cNvSpPr>
          <p:nvPr/>
        </p:nvSpPr>
        <p:spPr bwMode="auto">
          <a:xfrm rot="11775643" flipV="1">
            <a:off x="3014055" y="1780800"/>
            <a:ext cx="1930971" cy="684109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635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174" name="Straight Arrow Connector 173"/>
          <p:cNvCxnSpPr/>
          <p:nvPr/>
        </p:nvCxnSpPr>
        <p:spPr>
          <a:xfrm>
            <a:off x="7932295" y="3462541"/>
            <a:ext cx="352919" cy="5317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>
            <a:off x="8336458" y="3459224"/>
            <a:ext cx="352919" cy="5317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6" name="Text Box 15"/>
          <p:cNvSpPr txBox="1">
            <a:spLocks noChangeArrowheads="1"/>
          </p:cNvSpPr>
          <p:nvPr/>
        </p:nvSpPr>
        <p:spPr bwMode="auto">
          <a:xfrm>
            <a:off x="5536528" y="5662269"/>
            <a:ext cx="3898304" cy="276999"/>
          </a:xfrm>
          <a:prstGeom prst="rect">
            <a:avLst/>
          </a:prstGeom>
          <a:ln>
            <a:solidFill>
              <a:schemeClr val="accent4"/>
            </a:solidFill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t-PT" altLang="pt-PT" sz="1200" dirty="0"/>
              <a:t>Demand’s reaction to the drastic cut in interest rates</a:t>
            </a:r>
          </a:p>
        </p:txBody>
      </p:sp>
      <p:sp>
        <p:nvSpPr>
          <p:cNvPr id="177" name="Freeform 14"/>
          <p:cNvSpPr>
            <a:spLocks/>
          </p:cNvSpPr>
          <p:nvPr/>
        </p:nvSpPr>
        <p:spPr bwMode="auto">
          <a:xfrm rot="7576344">
            <a:off x="6451236" y="4444975"/>
            <a:ext cx="2632901" cy="637103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cxnSp>
        <p:nvCxnSpPr>
          <p:cNvPr id="178" name="Straight Arrow Connector 177"/>
          <p:cNvCxnSpPr/>
          <p:nvPr/>
        </p:nvCxnSpPr>
        <p:spPr>
          <a:xfrm flipV="1">
            <a:off x="1777993" y="3665418"/>
            <a:ext cx="10046" cy="258636"/>
          </a:xfrm>
          <a:prstGeom prst="straightConnector1">
            <a:avLst/>
          </a:prstGeom>
          <a:ln w="15875">
            <a:solidFill>
              <a:srgbClr val="002060"/>
            </a:solidFill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 flipV="1">
            <a:off x="7321993" y="3654224"/>
            <a:ext cx="10046" cy="258636"/>
          </a:xfrm>
          <a:prstGeom prst="straightConnector1">
            <a:avLst/>
          </a:prstGeom>
          <a:ln w="15875">
            <a:headEnd type="none"/>
            <a:tailEnd type="stealth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0" name="Text Box 15"/>
          <p:cNvSpPr txBox="1">
            <a:spLocks noChangeArrowheads="1"/>
          </p:cNvSpPr>
          <p:nvPr/>
        </p:nvSpPr>
        <p:spPr bwMode="auto">
          <a:xfrm>
            <a:off x="9182930" y="3453345"/>
            <a:ext cx="2984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PT" altLang="pt-PT" sz="1600" dirty="0"/>
              <a:t>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1" name="TextBox 180"/>
              <p:cNvSpPr txBox="1"/>
              <p:nvPr/>
            </p:nvSpPr>
            <p:spPr>
              <a:xfrm>
                <a:off x="3938722" y="5132769"/>
                <a:ext cx="2438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PT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P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PT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pt-PT" dirty="0"/>
              </a:p>
            </p:txBody>
          </p:sp>
        </mc:Choice>
        <mc:Fallback>
          <p:sp>
            <p:nvSpPr>
              <p:cNvPr id="181" name="TextBox 1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722" y="5132769"/>
                <a:ext cx="243849" cy="276999"/>
              </a:xfrm>
              <a:prstGeom prst="rect">
                <a:avLst/>
              </a:prstGeom>
              <a:blipFill>
                <a:blip r:embed="rId21"/>
                <a:stretch>
                  <a:fillRect l="-12500" r="-10000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2" name="TextBox 181"/>
          <p:cNvSpPr txBox="1"/>
          <p:nvPr/>
        </p:nvSpPr>
        <p:spPr>
          <a:xfrm>
            <a:off x="2712519" y="1168036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Banco Central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8336458" y="1168036"/>
            <a:ext cx="1652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r>
              <a:rPr lang="pt-PT" dirty="0" smtClean="0">
                <a:solidFill>
                  <a:srgbClr val="C00000"/>
                </a:solidFill>
              </a:rPr>
              <a:t>       AD , AS</a:t>
            </a:r>
            <a:endParaRPr lang="pt-PT" dirty="0">
              <a:solidFill>
                <a:srgbClr val="C00000"/>
              </a:solidFill>
            </a:endParaRPr>
          </a:p>
        </p:txBody>
      </p:sp>
      <p:sp>
        <p:nvSpPr>
          <p:cNvPr id="184" name="Freeform 14"/>
          <p:cNvSpPr>
            <a:spLocks/>
          </p:cNvSpPr>
          <p:nvPr/>
        </p:nvSpPr>
        <p:spPr bwMode="auto">
          <a:xfrm rot="12674219">
            <a:off x="2149882" y="4889472"/>
            <a:ext cx="3432041" cy="783004"/>
          </a:xfrm>
          <a:custGeom>
            <a:avLst/>
            <a:gdLst>
              <a:gd name="T0" fmla="*/ 2147483646 w 589"/>
              <a:gd name="T1" fmla="*/ 2147483646 h 272"/>
              <a:gd name="T2" fmla="*/ 2147483646 w 589"/>
              <a:gd name="T3" fmla="*/ 0 h 272"/>
              <a:gd name="T4" fmla="*/ 0 w 589"/>
              <a:gd name="T5" fmla="*/ 2147483646 h 272"/>
              <a:gd name="T6" fmla="*/ 0 60000 65536"/>
              <a:gd name="T7" fmla="*/ 0 60000 65536"/>
              <a:gd name="T8" fmla="*/ 0 60000 65536"/>
              <a:gd name="T9" fmla="*/ 0 w 589"/>
              <a:gd name="T10" fmla="*/ 0 h 272"/>
              <a:gd name="T11" fmla="*/ 589 w 589"/>
              <a:gd name="T12" fmla="*/ 272 h 2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89" h="272">
                <a:moveTo>
                  <a:pt x="589" y="272"/>
                </a:moveTo>
                <a:cubicBezTo>
                  <a:pt x="479" y="136"/>
                  <a:pt x="370" y="0"/>
                  <a:pt x="272" y="0"/>
                </a:cubicBezTo>
                <a:cubicBezTo>
                  <a:pt x="174" y="0"/>
                  <a:pt x="45" y="227"/>
                  <a:pt x="0" y="272"/>
                </a:cubicBezTo>
              </a:path>
            </a:pathLst>
          </a:custGeom>
          <a:noFill/>
          <a:ln w="3175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185" name="Oval 184"/>
          <p:cNvSpPr/>
          <p:nvPr/>
        </p:nvSpPr>
        <p:spPr>
          <a:xfrm>
            <a:off x="3537822" y="3940383"/>
            <a:ext cx="108000" cy="108000"/>
          </a:xfrm>
          <a:prstGeom prst="ellipse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79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9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-0.08385 -0.00139 " pathEditMode="relative" rAng="0" ptsTypes="AA">
                                      <p:cBhvr>
                                        <p:cTn id="262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9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5" grpId="0"/>
      <p:bldP spid="126" grpId="0"/>
      <p:bldP spid="127" grpId="0"/>
      <p:bldP spid="128" grpId="0"/>
      <p:bldP spid="130" grpId="0" animBg="1"/>
      <p:bldP spid="134" grpId="0" animBg="1"/>
      <p:bldP spid="135" grpId="0" animBg="1"/>
      <p:bldP spid="138" grpId="0"/>
      <p:bldP spid="139" grpId="0"/>
      <p:bldP spid="141" grpId="0"/>
      <p:bldP spid="143" grpId="0" animBg="1"/>
      <p:bldP spid="144" grpId="0"/>
      <p:bldP spid="145" grpId="0"/>
      <p:bldP spid="146" grpId="0"/>
      <p:bldP spid="147" grpId="0" animBg="1"/>
      <p:bldP spid="148" grpId="0" animBg="1"/>
      <p:bldP spid="149" grpId="0" animBg="1"/>
      <p:bldP spid="150" grpId="0"/>
      <p:bldP spid="151" grpId="0" animBg="1"/>
      <p:bldP spid="152" grpId="0"/>
      <p:bldP spid="153" grpId="0" animBg="1"/>
      <p:bldP spid="154" grpId="0" animBg="1"/>
      <p:bldP spid="155" grpId="0" animBg="1"/>
      <p:bldP spid="156" grpId="0"/>
      <p:bldP spid="157" grpId="0" animBg="1"/>
      <p:bldP spid="158" grpId="0" animBg="1"/>
      <p:bldP spid="159" grpId="0"/>
      <p:bldP spid="160" grpId="0"/>
      <p:bldP spid="161" grpId="0"/>
      <p:bldP spid="162" grpId="0"/>
      <p:bldP spid="163" grpId="0"/>
      <p:bldP spid="167" grpId="0" animBg="1"/>
      <p:bldP spid="168" grpId="0" animBg="1"/>
      <p:bldP spid="169" grpId="0"/>
      <p:bldP spid="170" grpId="0"/>
      <p:bldP spid="172" grpId="0" animBg="1"/>
      <p:bldP spid="173" grpId="0" animBg="1"/>
      <p:bldP spid="176" grpId="0" animBg="1"/>
      <p:bldP spid="177" grpId="0" animBg="1"/>
      <p:bldP spid="180" grpId="0"/>
      <p:bldP spid="181" grpId="0"/>
      <p:bldP spid="184" grpId="0" animBg="1"/>
      <p:bldP spid="18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136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dcti10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Utilizador do Windows</dc:creator>
  <cp:lastModifiedBy>Utilizador do Windows</cp:lastModifiedBy>
  <cp:revision>4</cp:revision>
  <dcterms:created xsi:type="dcterms:W3CDTF">2023-04-14T20:25:22Z</dcterms:created>
  <dcterms:modified xsi:type="dcterms:W3CDTF">2023-04-14T21:05:50Z</dcterms:modified>
</cp:coreProperties>
</file>