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3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30" y="49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717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385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067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895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936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164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614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189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659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839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764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331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Line 10"/>
          <p:cNvSpPr>
            <a:spLocks noChangeShapeType="1"/>
          </p:cNvSpPr>
          <p:nvPr/>
        </p:nvSpPr>
        <p:spPr bwMode="auto">
          <a:xfrm flipH="1">
            <a:off x="8237292" y="2941728"/>
            <a:ext cx="2455995" cy="1640557"/>
          </a:xfrm>
          <a:prstGeom prst="line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anchor="ctr"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40" name="Line 9"/>
          <p:cNvSpPr>
            <a:spLocks noChangeShapeType="1"/>
          </p:cNvSpPr>
          <p:nvPr/>
        </p:nvSpPr>
        <p:spPr bwMode="auto">
          <a:xfrm flipV="1">
            <a:off x="8392140" y="3786343"/>
            <a:ext cx="1" cy="1116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pt-PT"/>
          </a:p>
        </p:txBody>
      </p:sp>
      <p:sp>
        <p:nvSpPr>
          <p:cNvPr id="41" name="Line 4"/>
          <p:cNvSpPr>
            <a:spLocks noChangeShapeType="1"/>
          </p:cNvSpPr>
          <p:nvPr/>
        </p:nvSpPr>
        <p:spPr bwMode="auto">
          <a:xfrm>
            <a:off x="1311440" y="1692277"/>
            <a:ext cx="0" cy="410682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pt-PT"/>
          </a:p>
        </p:txBody>
      </p:sp>
      <p:sp>
        <p:nvSpPr>
          <p:cNvPr id="42" name="Line 5"/>
          <p:cNvSpPr>
            <a:spLocks noChangeShapeType="1"/>
          </p:cNvSpPr>
          <p:nvPr/>
        </p:nvSpPr>
        <p:spPr bwMode="auto">
          <a:xfrm flipH="1">
            <a:off x="653655" y="4927654"/>
            <a:ext cx="4808247" cy="47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pt-PT"/>
          </a:p>
        </p:txBody>
      </p:sp>
      <p:sp>
        <p:nvSpPr>
          <p:cNvPr id="43" name="Line 10"/>
          <p:cNvSpPr>
            <a:spLocks noChangeShapeType="1"/>
          </p:cNvSpPr>
          <p:nvPr/>
        </p:nvSpPr>
        <p:spPr bwMode="auto">
          <a:xfrm flipH="1">
            <a:off x="1311433" y="2404299"/>
            <a:ext cx="3896523" cy="2928176"/>
          </a:xfrm>
          <a:prstGeom prst="line">
            <a:avLst/>
          </a:prstGeom>
          <a:ln>
            <a:solidFill>
              <a:srgbClr val="002060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anchor="ctr"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44" name="Freeform 14"/>
          <p:cNvSpPr>
            <a:spLocks/>
          </p:cNvSpPr>
          <p:nvPr/>
        </p:nvSpPr>
        <p:spPr bwMode="auto">
          <a:xfrm rot="4981984" flipH="1">
            <a:off x="7076108" y="1990172"/>
            <a:ext cx="1526712" cy="462964"/>
          </a:xfrm>
          <a:custGeom>
            <a:avLst/>
            <a:gdLst>
              <a:gd name="T0" fmla="*/ 2147483646 w 589"/>
              <a:gd name="T1" fmla="*/ 2147483646 h 272"/>
              <a:gd name="T2" fmla="*/ 2147483646 w 589"/>
              <a:gd name="T3" fmla="*/ 0 h 272"/>
              <a:gd name="T4" fmla="*/ 0 w 589"/>
              <a:gd name="T5" fmla="*/ 2147483646 h 272"/>
              <a:gd name="T6" fmla="*/ 0 60000 65536"/>
              <a:gd name="T7" fmla="*/ 0 60000 65536"/>
              <a:gd name="T8" fmla="*/ 0 60000 65536"/>
              <a:gd name="T9" fmla="*/ 0 w 589"/>
              <a:gd name="T10" fmla="*/ 0 h 272"/>
              <a:gd name="T11" fmla="*/ 589 w 589"/>
              <a:gd name="T12" fmla="*/ 272 h 2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9" h="272">
                <a:moveTo>
                  <a:pt x="589" y="272"/>
                </a:moveTo>
                <a:cubicBezTo>
                  <a:pt x="479" y="136"/>
                  <a:pt x="370" y="0"/>
                  <a:pt x="272" y="0"/>
                </a:cubicBezTo>
                <a:cubicBezTo>
                  <a:pt x="174" y="0"/>
                  <a:pt x="45" y="227"/>
                  <a:pt x="0" y="272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pt-PT"/>
          </a:p>
        </p:txBody>
      </p:sp>
      <p:sp>
        <p:nvSpPr>
          <p:cNvPr id="45" name="Line 8"/>
          <p:cNvSpPr>
            <a:spLocks noChangeShapeType="1"/>
          </p:cNvSpPr>
          <p:nvPr/>
        </p:nvSpPr>
        <p:spPr bwMode="auto">
          <a:xfrm flipV="1">
            <a:off x="1302624" y="3400279"/>
            <a:ext cx="5161298" cy="10036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pt-PT"/>
          </a:p>
        </p:txBody>
      </p:sp>
      <p:sp>
        <p:nvSpPr>
          <p:cNvPr id="46" name="Line 9"/>
          <p:cNvSpPr>
            <a:spLocks noChangeShapeType="1"/>
          </p:cNvSpPr>
          <p:nvPr/>
        </p:nvSpPr>
        <p:spPr bwMode="auto">
          <a:xfrm>
            <a:off x="3873535" y="3409100"/>
            <a:ext cx="5001" cy="1512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pt-PT"/>
          </a:p>
        </p:txBody>
      </p:sp>
      <p:sp>
        <p:nvSpPr>
          <p:cNvPr id="47" name="Oval 46"/>
          <p:cNvSpPr/>
          <p:nvPr/>
        </p:nvSpPr>
        <p:spPr>
          <a:xfrm>
            <a:off x="3821040" y="3348890"/>
            <a:ext cx="108000" cy="108000"/>
          </a:xfrm>
          <a:prstGeom prst="ellipse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8" name="Oval 47"/>
          <p:cNvSpPr/>
          <p:nvPr/>
        </p:nvSpPr>
        <p:spPr>
          <a:xfrm>
            <a:off x="1260535" y="5281085"/>
            <a:ext cx="108000" cy="108000"/>
          </a:xfrm>
          <a:prstGeom prst="ellipse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9" name="Text Box 23"/>
          <p:cNvSpPr txBox="1">
            <a:spLocks noChangeArrowheads="1"/>
          </p:cNvSpPr>
          <p:nvPr/>
        </p:nvSpPr>
        <p:spPr bwMode="auto">
          <a:xfrm>
            <a:off x="5150423" y="4880976"/>
            <a:ext cx="23436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400" dirty="0"/>
              <a:t> </a:t>
            </a:r>
            <a:endParaRPr lang="pt-PT" altLang="pt-PT" sz="1400" dirty="0">
              <a:latin typeface="dcti10" panose="020B0500000000000000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 Box 23"/>
              <p:cNvSpPr txBox="1">
                <a:spLocks noChangeArrowheads="1"/>
              </p:cNvSpPr>
              <p:nvPr/>
            </p:nvSpPr>
            <p:spPr bwMode="auto">
              <a:xfrm>
                <a:off x="936459" y="1557863"/>
                <a:ext cx="448264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None/>
                </a:pPr>
                <a:r>
                  <a:rPr lang="pt-PT" altLang="pt-PT" sz="1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PT" altLang="pt-PT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pt-PT" altLang="pt-PT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pt-PT" altLang="pt-PT" sz="2000" dirty="0">
                  <a:latin typeface="dcti10" panose="020B0500000000000000" pitchFamily="34" charset="0"/>
                </a:endParaRPr>
              </a:p>
            </p:txBody>
          </p:sp>
        </mc:Choice>
        <mc:Fallback>
          <p:sp>
            <p:nvSpPr>
              <p:cNvPr id="50" name="Text 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36459" y="1557863"/>
                <a:ext cx="448264" cy="4001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Box 50"/>
              <p:cNvSpPr txBox="1"/>
              <p:nvPr/>
            </p:nvSpPr>
            <p:spPr>
              <a:xfrm>
                <a:off x="838117" y="5076667"/>
                <a:ext cx="388696" cy="511615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pt-PT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pt-PT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num>
                        <m:den>
                          <m:r>
                            <a:rPr 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17" y="5076667"/>
                <a:ext cx="388696" cy="51161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Box 51"/>
              <p:cNvSpPr txBox="1"/>
              <p:nvPr/>
            </p:nvSpPr>
            <p:spPr>
              <a:xfrm>
                <a:off x="6515084" y="3916734"/>
                <a:ext cx="2964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5084" y="3916734"/>
                <a:ext cx="296491" cy="276999"/>
              </a:xfrm>
              <a:prstGeom prst="rect">
                <a:avLst/>
              </a:prstGeom>
              <a:blipFill>
                <a:blip r:embed="rId4"/>
                <a:stretch>
                  <a:fillRect l="-12500" r="-8333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Box 52"/>
              <p:cNvSpPr txBox="1"/>
              <p:nvPr/>
            </p:nvSpPr>
            <p:spPr>
              <a:xfrm>
                <a:off x="6533650" y="3610500"/>
                <a:ext cx="2964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3650" y="3610500"/>
                <a:ext cx="296491" cy="276999"/>
              </a:xfrm>
              <a:prstGeom prst="rect">
                <a:avLst/>
              </a:prstGeom>
              <a:blipFill>
                <a:blip r:embed="rId5"/>
                <a:stretch>
                  <a:fillRect l="-12500" r="-8333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Box 53"/>
              <p:cNvSpPr txBox="1"/>
              <p:nvPr/>
            </p:nvSpPr>
            <p:spPr>
              <a:xfrm>
                <a:off x="2785440" y="4911754"/>
                <a:ext cx="2438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5440" y="4911754"/>
                <a:ext cx="243849" cy="276999"/>
              </a:xfrm>
              <a:prstGeom prst="rect">
                <a:avLst/>
              </a:prstGeom>
              <a:blipFill>
                <a:blip r:embed="rId6"/>
                <a:stretch>
                  <a:fillRect l="-15000" r="-7500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TextBox 54"/>
              <p:cNvSpPr txBox="1"/>
              <p:nvPr/>
            </p:nvSpPr>
            <p:spPr>
              <a:xfrm>
                <a:off x="3260046" y="4926957"/>
                <a:ext cx="2438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0046" y="4926957"/>
                <a:ext cx="243849" cy="276999"/>
              </a:xfrm>
              <a:prstGeom prst="rect">
                <a:avLst/>
              </a:prstGeom>
              <a:blipFill>
                <a:blip r:embed="rId7"/>
                <a:stretch>
                  <a:fillRect l="-15000" r="-7500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Straight Arrow Connector 55"/>
          <p:cNvCxnSpPr/>
          <p:nvPr/>
        </p:nvCxnSpPr>
        <p:spPr>
          <a:xfrm flipH="1">
            <a:off x="7330881" y="3029824"/>
            <a:ext cx="845721" cy="0"/>
          </a:xfrm>
          <a:prstGeom prst="straightConnector1">
            <a:avLst/>
          </a:prstGeom>
          <a:ln w="15875">
            <a:headEnd type="none"/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TextBox 56"/>
              <p:cNvSpPr txBox="1"/>
              <p:nvPr/>
            </p:nvSpPr>
            <p:spPr>
              <a:xfrm>
                <a:off x="4737363" y="2127996"/>
                <a:ext cx="44069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sz="2000" b="0" i="1" smtClean="0">
                          <a:latin typeface="Cambria Math" panose="02040503050406030204" pitchFamily="18" charset="0"/>
                        </a:rPr>
                        <m:t>𝑀𝑃</m:t>
                      </m:r>
                    </m:oMath>
                  </m:oMathPara>
                </a14:m>
                <a:endParaRPr lang="pt-PT" sz="2000" dirty="0"/>
              </a:p>
            </p:txBody>
          </p:sp>
        </mc:Choice>
        <mc:Fallback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7363" y="2127996"/>
                <a:ext cx="440697" cy="307777"/>
              </a:xfrm>
              <a:prstGeom prst="rect">
                <a:avLst/>
              </a:prstGeom>
              <a:blipFill>
                <a:blip r:embed="rId8"/>
                <a:stretch>
                  <a:fillRect l="-12500" r="-13889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 Box 15"/>
          <p:cNvSpPr txBox="1">
            <a:spLocks noChangeArrowheads="1"/>
          </p:cNvSpPr>
          <p:nvPr/>
        </p:nvSpPr>
        <p:spPr bwMode="auto">
          <a:xfrm>
            <a:off x="6131721" y="1194014"/>
            <a:ext cx="1207382" cy="276999"/>
          </a:xfrm>
          <a:prstGeom prst="rect">
            <a:avLst/>
          </a:prstGeom>
          <a:ln>
            <a:solidFill>
              <a:schemeClr val="accent4"/>
            </a:solidFill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200" dirty="0" smtClean="0"/>
              <a:t>Demand shock</a:t>
            </a:r>
            <a:endParaRPr lang="pt-PT" altLang="pt-PT" sz="1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9" name="TextBox 58"/>
              <p:cNvSpPr txBox="1"/>
              <p:nvPr/>
            </p:nvSpPr>
            <p:spPr>
              <a:xfrm>
                <a:off x="5250480" y="4947615"/>
                <a:ext cx="1669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0480" y="4947615"/>
                <a:ext cx="166969" cy="276999"/>
              </a:xfrm>
              <a:prstGeom prst="rect">
                <a:avLst/>
              </a:prstGeom>
              <a:blipFill>
                <a:blip r:embed="rId9"/>
                <a:stretch>
                  <a:fillRect l="-21429" r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Line 4"/>
          <p:cNvSpPr>
            <a:spLocks noChangeShapeType="1"/>
          </p:cNvSpPr>
          <p:nvPr/>
        </p:nvSpPr>
        <p:spPr bwMode="auto">
          <a:xfrm flipH="1">
            <a:off x="6852700" y="1672317"/>
            <a:ext cx="4943" cy="35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pt-PT"/>
          </a:p>
        </p:txBody>
      </p:sp>
      <p:sp>
        <p:nvSpPr>
          <p:cNvPr id="61" name="Line 5"/>
          <p:cNvSpPr>
            <a:spLocks noChangeShapeType="1"/>
          </p:cNvSpPr>
          <p:nvPr/>
        </p:nvSpPr>
        <p:spPr bwMode="auto">
          <a:xfrm flipH="1">
            <a:off x="6199858" y="4907694"/>
            <a:ext cx="4808247" cy="47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pt-PT"/>
          </a:p>
        </p:txBody>
      </p:sp>
      <p:sp>
        <p:nvSpPr>
          <p:cNvPr id="62" name="Line 10"/>
          <p:cNvSpPr>
            <a:spLocks noChangeShapeType="1"/>
          </p:cNvSpPr>
          <p:nvPr/>
        </p:nvSpPr>
        <p:spPr bwMode="auto">
          <a:xfrm flipH="1">
            <a:off x="7232624" y="2254575"/>
            <a:ext cx="3418355" cy="2304398"/>
          </a:xfrm>
          <a:prstGeom prst="line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anchor="ctr"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63" name="Line 8"/>
          <p:cNvSpPr>
            <a:spLocks noChangeShapeType="1"/>
          </p:cNvSpPr>
          <p:nvPr/>
        </p:nvSpPr>
        <p:spPr bwMode="auto">
          <a:xfrm>
            <a:off x="6879682" y="3406972"/>
            <a:ext cx="2061371" cy="9669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pt-PT"/>
          </a:p>
        </p:txBody>
      </p:sp>
      <p:sp>
        <p:nvSpPr>
          <p:cNvPr id="64" name="Text Box 23"/>
          <p:cNvSpPr txBox="1">
            <a:spLocks noChangeArrowheads="1"/>
          </p:cNvSpPr>
          <p:nvPr/>
        </p:nvSpPr>
        <p:spPr bwMode="auto">
          <a:xfrm>
            <a:off x="10696626" y="4861016"/>
            <a:ext cx="23436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400" dirty="0"/>
              <a:t> </a:t>
            </a:r>
            <a:endParaRPr lang="pt-PT" altLang="pt-PT" sz="1400" dirty="0">
              <a:latin typeface="dcti10" panose="020B0500000000000000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5" name="Text Box 23"/>
              <p:cNvSpPr txBox="1">
                <a:spLocks noChangeArrowheads="1"/>
              </p:cNvSpPr>
              <p:nvPr/>
            </p:nvSpPr>
            <p:spPr bwMode="auto">
              <a:xfrm>
                <a:off x="6482662" y="1537903"/>
                <a:ext cx="448264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None/>
                </a:pPr>
                <a:r>
                  <a:rPr lang="pt-PT" altLang="pt-PT" sz="1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PT" altLang="pt-PT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pt-PT" altLang="pt-PT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pt-PT" altLang="pt-PT" sz="2000" dirty="0">
                  <a:latin typeface="dcti10" panose="020B0500000000000000" pitchFamily="34" charset="0"/>
                </a:endParaRPr>
              </a:p>
            </p:txBody>
          </p:sp>
        </mc:Choice>
        <mc:Fallback>
          <p:sp>
            <p:nvSpPr>
              <p:cNvPr id="65" name="Text 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82662" y="1537903"/>
                <a:ext cx="448264" cy="4001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6" name="TextBox 65"/>
              <p:cNvSpPr txBox="1"/>
              <p:nvPr/>
            </p:nvSpPr>
            <p:spPr>
              <a:xfrm>
                <a:off x="8281053" y="4980134"/>
                <a:ext cx="2618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1053" y="4980134"/>
                <a:ext cx="261803" cy="276999"/>
              </a:xfrm>
              <a:prstGeom prst="rect">
                <a:avLst/>
              </a:prstGeom>
              <a:blipFill>
                <a:blip r:embed="rId11"/>
                <a:stretch>
                  <a:fillRect l="-20930" r="-9302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7" name="TextBox 66"/>
              <p:cNvSpPr txBox="1"/>
              <p:nvPr/>
            </p:nvSpPr>
            <p:spPr>
              <a:xfrm>
                <a:off x="7138397" y="1998187"/>
                <a:ext cx="4475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𝐴𝐷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8397" y="1998187"/>
                <a:ext cx="447558" cy="276999"/>
              </a:xfrm>
              <a:prstGeom prst="rect">
                <a:avLst/>
              </a:prstGeom>
              <a:blipFill>
                <a:blip r:embed="rId12"/>
                <a:stretch>
                  <a:fillRect l="-12329" r="-5479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8" name="Straight Arrow Connector 67"/>
          <p:cNvCxnSpPr/>
          <p:nvPr/>
        </p:nvCxnSpPr>
        <p:spPr>
          <a:xfrm>
            <a:off x="9775449" y="2951833"/>
            <a:ext cx="163392" cy="141923"/>
          </a:xfrm>
          <a:prstGeom prst="straightConnector1">
            <a:avLst/>
          </a:prstGeom>
          <a:ln w="15875"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H="1">
            <a:off x="3403310" y="4822350"/>
            <a:ext cx="389313" cy="12920"/>
          </a:xfrm>
          <a:prstGeom prst="straightConnector1">
            <a:avLst/>
          </a:prstGeom>
          <a:ln w="15875">
            <a:solidFill>
              <a:srgbClr val="002060"/>
            </a:solidFill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70" name="Text Box 15"/>
          <p:cNvSpPr txBox="1">
            <a:spLocks noChangeArrowheads="1"/>
          </p:cNvSpPr>
          <p:nvPr/>
        </p:nvSpPr>
        <p:spPr bwMode="auto">
          <a:xfrm>
            <a:off x="8982752" y="3227751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600" dirty="0"/>
              <a:t>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1" name="TextBox 70"/>
              <p:cNvSpPr txBox="1"/>
              <p:nvPr/>
            </p:nvSpPr>
            <p:spPr>
              <a:xfrm>
                <a:off x="10796683" y="4927655"/>
                <a:ext cx="1980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6683" y="4927655"/>
                <a:ext cx="198003" cy="276999"/>
              </a:xfrm>
              <a:prstGeom prst="rect">
                <a:avLst/>
              </a:prstGeom>
              <a:blipFill>
                <a:blip r:embed="rId13"/>
                <a:stretch>
                  <a:fillRect l="-27273" r="-24242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Line 10"/>
          <p:cNvSpPr>
            <a:spLocks noChangeShapeType="1"/>
          </p:cNvSpPr>
          <p:nvPr/>
        </p:nvSpPr>
        <p:spPr bwMode="auto">
          <a:xfrm>
            <a:off x="7127398" y="2239325"/>
            <a:ext cx="3495103" cy="2290781"/>
          </a:xfrm>
          <a:prstGeom prst="line">
            <a:avLst/>
          </a:prstGeom>
          <a:ln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eaLnBrk="1" hangingPunct="1">
              <a:defRPr/>
            </a:pPr>
            <a:endParaRPr lang="pt-P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3" name="TextBox 72"/>
              <p:cNvSpPr txBox="1"/>
              <p:nvPr/>
            </p:nvSpPr>
            <p:spPr>
              <a:xfrm>
                <a:off x="6537203" y="3261779"/>
                <a:ext cx="3207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7203" y="3261779"/>
                <a:ext cx="320793" cy="276999"/>
              </a:xfrm>
              <a:prstGeom prst="rect">
                <a:avLst/>
              </a:prstGeom>
              <a:blipFill>
                <a:blip r:embed="rId14"/>
                <a:stretch>
                  <a:fillRect l="-9434" t="-4348" r="-5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4" name="TextBox 73"/>
              <p:cNvSpPr txBox="1"/>
              <p:nvPr/>
            </p:nvSpPr>
            <p:spPr>
              <a:xfrm>
                <a:off x="969906" y="3230009"/>
                <a:ext cx="3207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906" y="3230009"/>
                <a:ext cx="320793" cy="276999"/>
              </a:xfrm>
              <a:prstGeom prst="rect">
                <a:avLst/>
              </a:prstGeom>
              <a:blipFill>
                <a:blip r:embed="rId15"/>
                <a:stretch>
                  <a:fillRect l="-9434" t="-4444" r="-5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5" name="TextBox 74"/>
              <p:cNvSpPr txBox="1"/>
              <p:nvPr/>
            </p:nvSpPr>
            <p:spPr>
              <a:xfrm>
                <a:off x="8795408" y="4988887"/>
                <a:ext cx="3244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p>
                      </m:sSup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5408" y="4988887"/>
                <a:ext cx="324448" cy="276999"/>
              </a:xfrm>
              <a:prstGeom prst="rect">
                <a:avLst/>
              </a:prstGeom>
              <a:blipFill>
                <a:blip r:embed="rId16"/>
                <a:stretch>
                  <a:fillRect l="-16981" t="-2174" r="-5660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Line 10"/>
          <p:cNvSpPr>
            <a:spLocks noChangeShapeType="1"/>
          </p:cNvSpPr>
          <p:nvPr/>
        </p:nvSpPr>
        <p:spPr bwMode="auto">
          <a:xfrm>
            <a:off x="8925755" y="1966861"/>
            <a:ext cx="8882" cy="2952000"/>
          </a:xfrm>
          <a:prstGeom prst="line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77" name="Oval 76"/>
          <p:cNvSpPr/>
          <p:nvPr/>
        </p:nvSpPr>
        <p:spPr>
          <a:xfrm>
            <a:off x="8887053" y="4855348"/>
            <a:ext cx="108000" cy="108000"/>
          </a:xfrm>
          <a:prstGeom prst="ellipse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8" name="Oval 77"/>
          <p:cNvSpPr/>
          <p:nvPr/>
        </p:nvSpPr>
        <p:spPr>
          <a:xfrm>
            <a:off x="8874949" y="3352774"/>
            <a:ext cx="108000" cy="108000"/>
          </a:xfrm>
          <a:prstGeom prst="ellipse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9" name="TextBox 78"/>
              <p:cNvSpPr txBox="1"/>
              <p:nvPr/>
            </p:nvSpPr>
            <p:spPr>
              <a:xfrm>
                <a:off x="8643055" y="1657022"/>
                <a:ext cx="5959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b="0" i="1" smtClean="0">
                          <a:latin typeface="Cambria Math" panose="02040503050406030204" pitchFamily="18" charset="0"/>
                        </a:rPr>
                        <m:t>𝐿𝑅𝐴𝑆</m:t>
                      </m:r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3055" y="1657022"/>
                <a:ext cx="595996" cy="276999"/>
              </a:xfrm>
              <a:prstGeom prst="rect">
                <a:avLst/>
              </a:prstGeom>
              <a:blipFill>
                <a:blip r:embed="rId17"/>
                <a:stretch>
                  <a:fillRect l="-9184" r="-8163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Line 10"/>
          <p:cNvSpPr>
            <a:spLocks noChangeShapeType="1"/>
          </p:cNvSpPr>
          <p:nvPr/>
        </p:nvSpPr>
        <p:spPr bwMode="auto">
          <a:xfrm>
            <a:off x="6930926" y="2826947"/>
            <a:ext cx="2674089" cy="1727790"/>
          </a:xfrm>
          <a:prstGeom prst="line">
            <a:avLst/>
          </a:prstGeom>
          <a:ln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81" name="Text Box 15"/>
          <p:cNvSpPr txBox="1">
            <a:spLocks noChangeArrowheads="1"/>
          </p:cNvSpPr>
          <p:nvPr/>
        </p:nvSpPr>
        <p:spPr bwMode="auto">
          <a:xfrm>
            <a:off x="8241717" y="3427207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600" dirty="0"/>
              <a:t>2</a:t>
            </a:r>
          </a:p>
        </p:txBody>
      </p:sp>
      <p:sp>
        <p:nvSpPr>
          <p:cNvPr id="82" name="Oval 81"/>
          <p:cNvSpPr/>
          <p:nvPr/>
        </p:nvSpPr>
        <p:spPr>
          <a:xfrm>
            <a:off x="8334489" y="3731726"/>
            <a:ext cx="108000" cy="108000"/>
          </a:xfrm>
          <a:prstGeom prst="ellipse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b="1" dirty="0"/>
          </a:p>
        </p:txBody>
      </p:sp>
      <p:sp>
        <p:nvSpPr>
          <p:cNvPr id="83" name="Oval 82"/>
          <p:cNvSpPr/>
          <p:nvPr/>
        </p:nvSpPr>
        <p:spPr>
          <a:xfrm>
            <a:off x="8872997" y="4055234"/>
            <a:ext cx="108000" cy="108000"/>
          </a:xfrm>
          <a:prstGeom prst="ellipse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b="1" dirty="0"/>
          </a:p>
        </p:txBody>
      </p:sp>
      <p:sp>
        <p:nvSpPr>
          <p:cNvPr id="84" name="Line 8"/>
          <p:cNvSpPr>
            <a:spLocks noChangeShapeType="1"/>
          </p:cNvSpPr>
          <p:nvPr/>
        </p:nvSpPr>
        <p:spPr bwMode="auto">
          <a:xfrm>
            <a:off x="6852700" y="3785726"/>
            <a:ext cx="1466510" cy="334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pt-PT"/>
          </a:p>
        </p:txBody>
      </p:sp>
      <p:sp>
        <p:nvSpPr>
          <p:cNvPr id="85" name="Line 8"/>
          <p:cNvSpPr>
            <a:spLocks noChangeShapeType="1"/>
          </p:cNvSpPr>
          <p:nvPr/>
        </p:nvSpPr>
        <p:spPr bwMode="auto">
          <a:xfrm flipV="1">
            <a:off x="1311433" y="3787397"/>
            <a:ext cx="5111104" cy="6879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pt-PT"/>
          </a:p>
        </p:txBody>
      </p:sp>
      <p:sp>
        <p:nvSpPr>
          <p:cNvPr id="86" name="Line 8"/>
          <p:cNvSpPr>
            <a:spLocks noChangeShapeType="1"/>
          </p:cNvSpPr>
          <p:nvPr/>
        </p:nvSpPr>
        <p:spPr bwMode="auto">
          <a:xfrm flipV="1">
            <a:off x="6852347" y="4127083"/>
            <a:ext cx="2016000" cy="376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pt-PT"/>
          </a:p>
        </p:txBody>
      </p:sp>
      <p:sp>
        <p:nvSpPr>
          <p:cNvPr id="87" name="Line 8"/>
          <p:cNvSpPr>
            <a:spLocks noChangeShapeType="1"/>
          </p:cNvSpPr>
          <p:nvPr/>
        </p:nvSpPr>
        <p:spPr bwMode="auto">
          <a:xfrm flipV="1">
            <a:off x="1311433" y="4119026"/>
            <a:ext cx="5189596" cy="5106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pt-P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8" name="TextBox 87"/>
              <p:cNvSpPr txBox="1"/>
              <p:nvPr/>
            </p:nvSpPr>
            <p:spPr>
              <a:xfrm>
                <a:off x="930322" y="3935999"/>
                <a:ext cx="2964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322" y="3935999"/>
                <a:ext cx="296491" cy="276999"/>
              </a:xfrm>
              <a:prstGeom prst="rect">
                <a:avLst/>
              </a:prstGeom>
              <a:blipFill>
                <a:blip r:embed="rId18"/>
                <a:stretch>
                  <a:fillRect l="-12500" r="-8333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9" name="TextBox 88"/>
              <p:cNvSpPr txBox="1"/>
              <p:nvPr/>
            </p:nvSpPr>
            <p:spPr>
              <a:xfrm>
                <a:off x="959385" y="3596661"/>
                <a:ext cx="2964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385" y="3596661"/>
                <a:ext cx="296491" cy="276999"/>
              </a:xfrm>
              <a:prstGeom prst="rect">
                <a:avLst/>
              </a:prstGeom>
              <a:blipFill>
                <a:blip r:embed="rId19"/>
                <a:stretch>
                  <a:fillRect l="-12245" r="-8163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Line 9"/>
          <p:cNvSpPr>
            <a:spLocks noChangeShapeType="1"/>
          </p:cNvSpPr>
          <p:nvPr/>
        </p:nvSpPr>
        <p:spPr bwMode="auto">
          <a:xfrm flipH="1" flipV="1">
            <a:off x="3349243" y="3815135"/>
            <a:ext cx="7126" cy="1102096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pt-PT"/>
          </a:p>
        </p:txBody>
      </p:sp>
      <p:sp>
        <p:nvSpPr>
          <p:cNvPr id="91" name="Line 9"/>
          <p:cNvSpPr>
            <a:spLocks noChangeShapeType="1"/>
          </p:cNvSpPr>
          <p:nvPr/>
        </p:nvSpPr>
        <p:spPr bwMode="auto">
          <a:xfrm flipV="1">
            <a:off x="2907364" y="4118154"/>
            <a:ext cx="0" cy="792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pt-PT"/>
          </a:p>
        </p:txBody>
      </p:sp>
      <p:sp>
        <p:nvSpPr>
          <p:cNvPr id="92" name="Oval 91"/>
          <p:cNvSpPr/>
          <p:nvPr/>
        </p:nvSpPr>
        <p:spPr>
          <a:xfrm>
            <a:off x="3283882" y="3740154"/>
            <a:ext cx="108000" cy="108000"/>
          </a:xfrm>
          <a:prstGeom prst="ellipse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93" name="Oval 92"/>
          <p:cNvSpPr/>
          <p:nvPr/>
        </p:nvSpPr>
        <p:spPr>
          <a:xfrm>
            <a:off x="2855090" y="4064154"/>
            <a:ext cx="108000" cy="108000"/>
          </a:xfrm>
          <a:prstGeom prst="ellipse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94" name="Text Box 15"/>
          <p:cNvSpPr txBox="1">
            <a:spLocks noChangeArrowheads="1"/>
          </p:cNvSpPr>
          <p:nvPr/>
        </p:nvSpPr>
        <p:spPr bwMode="auto">
          <a:xfrm>
            <a:off x="8985326" y="3955148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600" dirty="0"/>
              <a:t>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5" name="TextBox 94"/>
              <p:cNvSpPr txBox="1"/>
              <p:nvPr/>
            </p:nvSpPr>
            <p:spPr>
              <a:xfrm>
                <a:off x="6924323" y="2584870"/>
                <a:ext cx="452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𝐴𝐷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4323" y="2584870"/>
                <a:ext cx="452880" cy="276999"/>
              </a:xfrm>
              <a:prstGeom prst="rect">
                <a:avLst/>
              </a:prstGeom>
              <a:blipFill>
                <a:blip r:embed="rId20"/>
                <a:stretch>
                  <a:fillRect l="-12162" r="-5405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Text Box 15"/>
          <p:cNvSpPr txBox="1">
            <a:spLocks noChangeArrowheads="1"/>
          </p:cNvSpPr>
          <p:nvPr/>
        </p:nvSpPr>
        <p:spPr bwMode="auto">
          <a:xfrm>
            <a:off x="3698833" y="3054664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600" dirty="0"/>
              <a:t>1</a:t>
            </a:r>
          </a:p>
        </p:txBody>
      </p:sp>
      <p:sp>
        <p:nvSpPr>
          <p:cNvPr id="97" name="Text Box 15"/>
          <p:cNvSpPr txBox="1">
            <a:spLocks noChangeArrowheads="1"/>
          </p:cNvSpPr>
          <p:nvPr/>
        </p:nvSpPr>
        <p:spPr bwMode="auto">
          <a:xfrm>
            <a:off x="3197777" y="3455645"/>
            <a:ext cx="28461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600" dirty="0"/>
              <a:t>2</a:t>
            </a:r>
          </a:p>
        </p:txBody>
      </p:sp>
      <p:sp>
        <p:nvSpPr>
          <p:cNvPr id="98" name="Text Box 15"/>
          <p:cNvSpPr txBox="1">
            <a:spLocks noChangeArrowheads="1"/>
          </p:cNvSpPr>
          <p:nvPr/>
        </p:nvSpPr>
        <p:spPr bwMode="auto">
          <a:xfrm>
            <a:off x="2743182" y="3785508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600" dirty="0"/>
              <a:t>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9" name="TextBox 98"/>
              <p:cNvSpPr txBox="1"/>
              <p:nvPr/>
            </p:nvSpPr>
            <p:spPr>
              <a:xfrm>
                <a:off x="10559845" y="2677362"/>
                <a:ext cx="4178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𝐴𝑆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59845" y="2677362"/>
                <a:ext cx="417807" cy="276999"/>
              </a:xfrm>
              <a:prstGeom prst="rect">
                <a:avLst/>
              </a:prstGeom>
              <a:blipFill>
                <a:blip r:embed="rId21"/>
                <a:stretch>
                  <a:fillRect l="-11594" r="-5797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0" name="TextBox 99"/>
              <p:cNvSpPr txBox="1"/>
              <p:nvPr/>
            </p:nvSpPr>
            <p:spPr>
              <a:xfrm>
                <a:off x="10582201" y="1989496"/>
                <a:ext cx="4124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𝐴𝑆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82201" y="1989496"/>
                <a:ext cx="412485" cy="276999"/>
              </a:xfrm>
              <a:prstGeom prst="rect">
                <a:avLst/>
              </a:prstGeom>
              <a:blipFill>
                <a:blip r:embed="rId22"/>
                <a:stretch>
                  <a:fillRect l="-13235" r="-4412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1" name="Straight Arrow Connector 100"/>
          <p:cNvCxnSpPr/>
          <p:nvPr/>
        </p:nvCxnSpPr>
        <p:spPr>
          <a:xfrm>
            <a:off x="9967597" y="3115815"/>
            <a:ext cx="163392" cy="141923"/>
          </a:xfrm>
          <a:prstGeom prst="straightConnector1">
            <a:avLst/>
          </a:prstGeom>
          <a:ln w="15875"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02" name="Text Box 15"/>
          <p:cNvSpPr txBox="1">
            <a:spLocks noChangeArrowheads="1"/>
          </p:cNvSpPr>
          <p:nvPr/>
        </p:nvSpPr>
        <p:spPr bwMode="auto">
          <a:xfrm>
            <a:off x="9352581" y="5222621"/>
            <a:ext cx="1446230" cy="276999"/>
          </a:xfrm>
          <a:prstGeom prst="rect">
            <a:avLst/>
          </a:prstGeom>
          <a:ln>
            <a:solidFill>
              <a:schemeClr val="accent4"/>
            </a:solidFill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200" dirty="0" smtClean="0"/>
              <a:t>Supply adjustment</a:t>
            </a:r>
            <a:endParaRPr lang="pt-PT" altLang="pt-PT" sz="1200" dirty="0"/>
          </a:p>
        </p:txBody>
      </p:sp>
      <p:sp>
        <p:nvSpPr>
          <p:cNvPr id="103" name="Freeform 14"/>
          <p:cNvSpPr>
            <a:spLocks/>
          </p:cNvSpPr>
          <p:nvPr/>
        </p:nvSpPr>
        <p:spPr bwMode="auto">
          <a:xfrm rot="4834888" flipV="1">
            <a:off x="8805748" y="3990455"/>
            <a:ext cx="2083317" cy="489145"/>
          </a:xfrm>
          <a:custGeom>
            <a:avLst/>
            <a:gdLst>
              <a:gd name="T0" fmla="*/ 2147483646 w 589"/>
              <a:gd name="T1" fmla="*/ 2147483646 h 272"/>
              <a:gd name="T2" fmla="*/ 2147483646 w 589"/>
              <a:gd name="T3" fmla="*/ 0 h 272"/>
              <a:gd name="T4" fmla="*/ 0 w 589"/>
              <a:gd name="T5" fmla="*/ 2147483646 h 272"/>
              <a:gd name="T6" fmla="*/ 0 60000 65536"/>
              <a:gd name="T7" fmla="*/ 0 60000 65536"/>
              <a:gd name="T8" fmla="*/ 0 60000 65536"/>
              <a:gd name="T9" fmla="*/ 0 w 589"/>
              <a:gd name="T10" fmla="*/ 0 h 272"/>
              <a:gd name="T11" fmla="*/ 589 w 589"/>
              <a:gd name="T12" fmla="*/ 272 h 2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9" h="272">
                <a:moveTo>
                  <a:pt x="589" y="272"/>
                </a:moveTo>
                <a:cubicBezTo>
                  <a:pt x="479" y="136"/>
                  <a:pt x="370" y="0"/>
                  <a:pt x="272" y="0"/>
                </a:cubicBezTo>
                <a:cubicBezTo>
                  <a:pt x="174" y="0"/>
                  <a:pt x="45" y="227"/>
                  <a:pt x="0" y="272"/>
                </a:cubicBezTo>
              </a:path>
            </a:pathLst>
          </a:custGeom>
          <a:noFill/>
          <a:ln w="317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pt-PT"/>
          </a:p>
        </p:txBody>
      </p:sp>
      <p:cxnSp>
        <p:nvCxnSpPr>
          <p:cNvPr id="104" name="Straight Arrow Connector 103"/>
          <p:cNvCxnSpPr/>
          <p:nvPr/>
        </p:nvCxnSpPr>
        <p:spPr>
          <a:xfrm flipH="1">
            <a:off x="2944138" y="4822350"/>
            <a:ext cx="372976" cy="4309"/>
          </a:xfrm>
          <a:prstGeom prst="straightConnector1">
            <a:avLst/>
          </a:prstGeom>
          <a:ln w="15875">
            <a:solidFill>
              <a:srgbClr val="002060"/>
            </a:solidFill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 flipH="1">
            <a:off x="1432238" y="3470085"/>
            <a:ext cx="1816" cy="293520"/>
          </a:xfrm>
          <a:prstGeom prst="straightConnector1">
            <a:avLst/>
          </a:prstGeom>
          <a:ln w="15875">
            <a:solidFill>
              <a:srgbClr val="002060"/>
            </a:solidFill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 flipH="1">
            <a:off x="1427148" y="3818805"/>
            <a:ext cx="5775" cy="284107"/>
          </a:xfrm>
          <a:prstGeom prst="straightConnector1">
            <a:avLst/>
          </a:prstGeom>
          <a:ln w="15875">
            <a:solidFill>
              <a:srgbClr val="002060"/>
            </a:solidFill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 flipH="1">
            <a:off x="6991614" y="3442861"/>
            <a:ext cx="1816" cy="293520"/>
          </a:xfrm>
          <a:prstGeom prst="straightConnector1">
            <a:avLst/>
          </a:prstGeom>
          <a:ln w="15875"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 flipH="1">
            <a:off x="6986421" y="3813596"/>
            <a:ext cx="5775" cy="284107"/>
          </a:xfrm>
          <a:prstGeom prst="straightConnector1">
            <a:avLst/>
          </a:prstGeom>
          <a:ln w="15875"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09" name="Text Box 15"/>
          <p:cNvSpPr txBox="1">
            <a:spLocks noChangeArrowheads="1"/>
          </p:cNvSpPr>
          <p:nvPr/>
        </p:nvSpPr>
        <p:spPr bwMode="auto">
          <a:xfrm>
            <a:off x="1311433" y="160776"/>
            <a:ext cx="9420603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PT" altLang="pt-PT" sz="2000" dirty="0" smtClean="0"/>
              <a:t>A negative AD shock: soft response by the Central Bank</a:t>
            </a:r>
            <a:endParaRPr lang="pt-PT" altLang="pt-PT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0" name="TextBox 109"/>
              <p:cNvSpPr txBox="1"/>
              <p:nvPr/>
            </p:nvSpPr>
            <p:spPr>
              <a:xfrm>
                <a:off x="3743081" y="4929659"/>
                <a:ext cx="2438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110" name="TextBox 1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3081" y="4929659"/>
                <a:ext cx="243849" cy="276999"/>
              </a:xfrm>
              <a:prstGeom prst="rect">
                <a:avLst/>
              </a:prstGeom>
              <a:blipFill>
                <a:blip r:embed="rId23"/>
                <a:stretch>
                  <a:fillRect l="-12500" r="-10000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1" name="TextBox 110"/>
          <p:cNvSpPr txBox="1"/>
          <p:nvPr/>
        </p:nvSpPr>
        <p:spPr>
          <a:xfrm>
            <a:off x="2483124" y="1055068"/>
            <a:ext cx="1652378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pt-PT" dirty="0" smtClean="0">
                <a:solidFill>
                  <a:srgbClr val="C00000"/>
                </a:solidFill>
              </a:rPr>
              <a:t>  Central Bank</a:t>
            </a:r>
            <a:endParaRPr lang="pt-PT" dirty="0">
              <a:solidFill>
                <a:srgbClr val="C00000"/>
              </a:solidFill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8107063" y="1055068"/>
            <a:ext cx="1652378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pt-PT" dirty="0" smtClean="0">
                <a:solidFill>
                  <a:srgbClr val="C00000"/>
                </a:solidFill>
              </a:rPr>
              <a:t>       AD , AS</a:t>
            </a:r>
            <a:endParaRPr lang="pt-PT" dirty="0">
              <a:solidFill>
                <a:srgbClr val="C00000"/>
              </a:solidFill>
            </a:endParaRPr>
          </a:p>
        </p:txBody>
      </p:sp>
      <p:sp>
        <p:nvSpPr>
          <p:cNvPr id="113" name="Freeform 14"/>
          <p:cNvSpPr>
            <a:spLocks/>
          </p:cNvSpPr>
          <p:nvPr/>
        </p:nvSpPr>
        <p:spPr bwMode="auto">
          <a:xfrm rot="3426156" flipH="1" flipV="1">
            <a:off x="7435270" y="4388468"/>
            <a:ext cx="1853234" cy="1146686"/>
          </a:xfrm>
          <a:custGeom>
            <a:avLst/>
            <a:gdLst>
              <a:gd name="T0" fmla="*/ 2147483646 w 589"/>
              <a:gd name="T1" fmla="*/ 2147483646 h 272"/>
              <a:gd name="T2" fmla="*/ 2147483646 w 589"/>
              <a:gd name="T3" fmla="*/ 0 h 272"/>
              <a:gd name="T4" fmla="*/ 0 w 589"/>
              <a:gd name="T5" fmla="*/ 2147483646 h 272"/>
              <a:gd name="T6" fmla="*/ 0 60000 65536"/>
              <a:gd name="T7" fmla="*/ 0 60000 65536"/>
              <a:gd name="T8" fmla="*/ 0 60000 65536"/>
              <a:gd name="T9" fmla="*/ 0 w 589"/>
              <a:gd name="T10" fmla="*/ 0 h 272"/>
              <a:gd name="T11" fmla="*/ 589 w 589"/>
              <a:gd name="T12" fmla="*/ 272 h 2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9" h="272">
                <a:moveTo>
                  <a:pt x="589" y="272"/>
                </a:moveTo>
                <a:cubicBezTo>
                  <a:pt x="479" y="136"/>
                  <a:pt x="370" y="0"/>
                  <a:pt x="272" y="0"/>
                </a:cubicBezTo>
                <a:cubicBezTo>
                  <a:pt x="174" y="0"/>
                  <a:pt x="45" y="227"/>
                  <a:pt x="0" y="272"/>
                </a:cubicBezTo>
              </a:path>
            </a:pathLst>
          </a:custGeom>
          <a:noFill/>
          <a:ln w="317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5795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6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3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0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3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2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3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9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6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7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0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1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7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8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>
                      <p:stCondLst>
                        <p:cond delay="indefinite"/>
                      </p:stCondLst>
                      <p:childTnLst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4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5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>
                      <p:stCondLst>
                        <p:cond delay="indefinite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5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6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7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8" fill="hold">
                      <p:stCondLst>
                        <p:cond delay="indefinite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" fill="hold">
                      <p:stCondLst>
                        <p:cond delay="indefinite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9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0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2" fill="hold">
                      <p:stCondLst>
                        <p:cond delay="indefinite"/>
                      </p:stCondLst>
                      <p:childTnLst>
                        <p:par>
                          <p:cTn id="393" fill="hold">
                            <p:stCondLst>
                              <p:cond delay="0"/>
                            </p:stCondLst>
                            <p:childTnLst>
                              <p:par>
                                <p:cTn id="3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6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7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3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4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5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6" fill="hold">
                      <p:stCondLst>
                        <p:cond delay="indefinite"/>
                      </p:stCondLst>
                      <p:childTnLst>
                        <p:par>
                          <p:cTn id="407" fill="hold">
                            <p:stCondLst>
                              <p:cond delay="0"/>
                            </p:stCondLst>
                            <p:childTnLst>
                              <p:par>
                                <p:cTn id="40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0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1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2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3" fill="hold">
                      <p:stCondLst>
                        <p:cond delay="indefinite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0" fill="hold">
                      <p:stCondLst>
                        <p:cond delay="indefinite"/>
                      </p:stCondLst>
                      <p:childTnLst>
                        <p:par>
                          <p:cTn id="421" fill="hold">
                            <p:stCondLst>
                              <p:cond delay="0"/>
                            </p:stCondLst>
                            <p:childTnLst>
                              <p:par>
                                <p:cTn id="4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7" fill="hold">
                      <p:stCondLst>
                        <p:cond delay="indefinite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1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2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51" grpId="0"/>
      <p:bldP spid="52" grpId="0"/>
      <p:bldP spid="53" grpId="0"/>
      <p:bldP spid="54" grpId="0"/>
      <p:bldP spid="55" grpId="0"/>
      <p:bldP spid="57" grpId="0"/>
      <p:bldP spid="58" grpId="0" animBg="1"/>
      <p:bldP spid="62" grpId="0" animBg="1"/>
      <p:bldP spid="63" grpId="0" animBg="1"/>
      <p:bldP spid="66" grpId="0"/>
      <p:bldP spid="67" grpId="0"/>
      <p:bldP spid="70" grpId="0"/>
      <p:bldP spid="72" grpId="0" animBg="1"/>
      <p:bldP spid="73" grpId="0"/>
      <p:bldP spid="74" grpId="0"/>
      <p:bldP spid="75" grpId="0"/>
      <p:bldP spid="76" grpId="0" animBg="1"/>
      <p:bldP spid="77" grpId="0" animBg="1"/>
      <p:bldP spid="78" grpId="0" animBg="1"/>
      <p:bldP spid="79" grpId="0"/>
      <p:bldP spid="80" grpId="0" animBg="1"/>
      <p:bldP spid="81" grpId="0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/>
      <p:bldP spid="89" grpId="0"/>
      <p:bldP spid="90" grpId="0" animBg="1"/>
      <p:bldP spid="91" grpId="0" animBg="1"/>
      <p:bldP spid="92" grpId="0" animBg="1"/>
      <p:bldP spid="93" grpId="0" animBg="1"/>
      <p:bldP spid="94" grpId="0"/>
      <p:bldP spid="95" grpId="0"/>
      <p:bldP spid="96" grpId="0"/>
      <p:bldP spid="97" grpId="0"/>
      <p:bldP spid="98" grpId="0"/>
      <p:bldP spid="99" grpId="0"/>
      <p:bldP spid="100" grpId="0"/>
      <p:bldP spid="102" grpId="0" animBg="1"/>
      <p:bldP spid="103" grpId="0" animBg="1"/>
      <p:bldP spid="110" grpId="0"/>
      <p:bldP spid="1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121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dcti10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Utilizador do Windows</dc:creator>
  <cp:lastModifiedBy>Utilizador do Windows</cp:lastModifiedBy>
  <cp:revision>3</cp:revision>
  <dcterms:created xsi:type="dcterms:W3CDTF">2023-04-14T20:25:22Z</dcterms:created>
  <dcterms:modified xsi:type="dcterms:W3CDTF">2023-04-14T21:03:57Z</dcterms:modified>
</cp:coreProperties>
</file>