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93" autoAdjust="0"/>
    <p:restoredTop sz="94660"/>
  </p:normalViewPr>
  <p:slideViewPr>
    <p:cSldViewPr snapToGrid="0">
      <p:cViewPr varScale="1">
        <p:scale>
          <a:sx n="159" d="100"/>
          <a:sy n="159" d="100"/>
        </p:scale>
        <p:origin x="130" y="49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30073-194B-4F98-AEA1-246657A45B68}" type="datetimeFigureOut">
              <a:rPr lang="en-US" smtClean="0"/>
              <a:t>4/14/2023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2BAB2-8481-4C86-AB0A-FB3DE638C8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87179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30073-194B-4F98-AEA1-246657A45B68}" type="datetimeFigureOut">
              <a:rPr lang="en-US" smtClean="0"/>
              <a:t>4/14/2023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2BAB2-8481-4C86-AB0A-FB3DE638C8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83850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30073-194B-4F98-AEA1-246657A45B68}" type="datetimeFigureOut">
              <a:rPr lang="en-US" smtClean="0"/>
              <a:t>4/14/2023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2BAB2-8481-4C86-AB0A-FB3DE638C8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80673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30073-194B-4F98-AEA1-246657A45B68}" type="datetimeFigureOut">
              <a:rPr lang="en-US" smtClean="0"/>
              <a:t>4/14/2023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2BAB2-8481-4C86-AB0A-FB3DE638C8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78953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30073-194B-4F98-AEA1-246657A45B68}" type="datetimeFigureOut">
              <a:rPr lang="en-US" smtClean="0"/>
              <a:t>4/14/2023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2BAB2-8481-4C86-AB0A-FB3DE638C8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99369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30073-194B-4F98-AEA1-246657A45B68}" type="datetimeFigureOut">
              <a:rPr lang="en-US" smtClean="0"/>
              <a:t>4/14/2023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2BAB2-8481-4C86-AB0A-FB3DE638C8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41643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30073-194B-4F98-AEA1-246657A45B68}" type="datetimeFigureOut">
              <a:rPr lang="en-US" smtClean="0"/>
              <a:t>4/14/2023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2BAB2-8481-4C86-AB0A-FB3DE638C8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6143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30073-194B-4F98-AEA1-246657A45B68}" type="datetimeFigureOut">
              <a:rPr lang="en-US" smtClean="0"/>
              <a:t>4/14/2023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2BAB2-8481-4C86-AB0A-FB3DE638C8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01896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30073-194B-4F98-AEA1-246657A45B68}" type="datetimeFigureOut">
              <a:rPr lang="en-US" smtClean="0"/>
              <a:t>4/14/2023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2BAB2-8481-4C86-AB0A-FB3DE638C8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16594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30073-194B-4F98-AEA1-246657A45B68}" type="datetimeFigureOut">
              <a:rPr lang="en-US" smtClean="0"/>
              <a:t>4/14/2023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2BAB2-8481-4C86-AB0A-FB3DE638C8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28392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30073-194B-4F98-AEA1-246657A45B68}" type="datetimeFigureOut">
              <a:rPr lang="en-US" smtClean="0"/>
              <a:t>4/14/2023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2BAB2-8481-4C86-AB0A-FB3DE638C8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77645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F30073-194B-4F98-AEA1-246657A45B68}" type="datetimeFigureOut">
              <a:rPr lang="en-US" smtClean="0"/>
              <a:t>4/14/2023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22BAB2-8481-4C86-AB0A-FB3DE638C8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73313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4"/>
          <p:cNvSpPr>
            <a:spLocks noChangeShapeType="1"/>
          </p:cNvSpPr>
          <p:nvPr/>
        </p:nvSpPr>
        <p:spPr bwMode="auto">
          <a:xfrm>
            <a:off x="1396764" y="1850096"/>
            <a:ext cx="0" cy="4106826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algn="ctr"/>
            <a:endParaRPr lang="pt-PT"/>
          </a:p>
        </p:txBody>
      </p:sp>
      <p:sp>
        <p:nvSpPr>
          <p:cNvPr id="5" name="Line 5"/>
          <p:cNvSpPr>
            <a:spLocks noChangeShapeType="1"/>
          </p:cNvSpPr>
          <p:nvPr/>
        </p:nvSpPr>
        <p:spPr bwMode="auto">
          <a:xfrm flipH="1">
            <a:off x="738979" y="5085473"/>
            <a:ext cx="4808247" cy="4711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algn="ctr"/>
            <a:endParaRPr lang="pt-PT"/>
          </a:p>
        </p:txBody>
      </p:sp>
      <p:sp>
        <p:nvSpPr>
          <p:cNvPr id="6" name="Line 10"/>
          <p:cNvSpPr>
            <a:spLocks noChangeShapeType="1"/>
          </p:cNvSpPr>
          <p:nvPr/>
        </p:nvSpPr>
        <p:spPr bwMode="auto">
          <a:xfrm flipH="1">
            <a:off x="1396757" y="2562118"/>
            <a:ext cx="3896523" cy="2928176"/>
          </a:xfrm>
          <a:prstGeom prst="line">
            <a:avLst/>
          </a:prstGeom>
          <a:ln>
            <a:solidFill>
              <a:srgbClr val="002060"/>
            </a:solidFill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  <p:txBody>
          <a:bodyPr/>
          <a:lstStyle/>
          <a:p>
            <a:pPr algn="ctr" eaLnBrk="1" hangingPunct="1">
              <a:defRPr/>
            </a:pPr>
            <a:endParaRPr lang="pt-PT"/>
          </a:p>
        </p:txBody>
      </p:sp>
      <p:sp>
        <p:nvSpPr>
          <p:cNvPr id="7" name="Line 8"/>
          <p:cNvSpPr>
            <a:spLocks noChangeShapeType="1"/>
          </p:cNvSpPr>
          <p:nvPr/>
        </p:nvSpPr>
        <p:spPr bwMode="auto">
          <a:xfrm flipV="1">
            <a:off x="1387948" y="3558098"/>
            <a:ext cx="5161298" cy="10036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algn="ctr"/>
            <a:endParaRPr lang="pt-PT"/>
          </a:p>
        </p:txBody>
      </p:sp>
      <p:sp>
        <p:nvSpPr>
          <p:cNvPr id="8" name="Line 9"/>
          <p:cNvSpPr>
            <a:spLocks noChangeShapeType="1"/>
          </p:cNvSpPr>
          <p:nvPr/>
        </p:nvSpPr>
        <p:spPr bwMode="auto">
          <a:xfrm>
            <a:off x="3947831" y="3568136"/>
            <a:ext cx="29173" cy="1517337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algn="ctr"/>
            <a:endParaRPr lang="pt-PT"/>
          </a:p>
        </p:txBody>
      </p:sp>
      <p:sp>
        <p:nvSpPr>
          <p:cNvPr id="9" name="Oval 8"/>
          <p:cNvSpPr/>
          <p:nvPr/>
        </p:nvSpPr>
        <p:spPr>
          <a:xfrm>
            <a:off x="3906364" y="3506709"/>
            <a:ext cx="108000" cy="108000"/>
          </a:xfrm>
          <a:prstGeom prst="ellipse">
            <a:avLst/>
          </a:prstGeom>
          <a:ln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10" name="Oval 9"/>
          <p:cNvSpPr/>
          <p:nvPr/>
        </p:nvSpPr>
        <p:spPr>
          <a:xfrm>
            <a:off x="1345859" y="5438904"/>
            <a:ext cx="108000" cy="108000"/>
          </a:xfrm>
          <a:prstGeom prst="ellipse">
            <a:avLst/>
          </a:prstGeom>
          <a:ln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11" name="Text Box 23"/>
          <p:cNvSpPr txBox="1">
            <a:spLocks noChangeArrowheads="1"/>
          </p:cNvSpPr>
          <p:nvPr/>
        </p:nvSpPr>
        <p:spPr bwMode="auto">
          <a:xfrm>
            <a:off x="5235747" y="5038795"/>
            <a:ext cx="234360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t-PT" altLang="pt-PT" sz="1400" dirty="0"/>
              <a:t> </a:t>
            </a:r>
            <a:endParaRPr lang="pt-PT" altLang="pt-PT" sz="1400" dirty="0">
              <a:latin typeface="dcti10" panose="020B0500000000000000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ext Box 23"/>
              <p:cNvSpPr txBox="1">
                <a:spLocks noChangeArrowheads="1"/>
              </p:cNvSpPr>
              <p:nvPr/>
            </p:nvSpPr>
            <p:spPr bwMode="auto">
              <a:xfrm>
                <a:off x="1021783" y="1715682"/>
                <a:ext cx="448264" cy="4001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None/>
                </a:pPr>
                <a:r>
                  <a:rPr lang="pt-PT" altLang="pt-PT" sz="1400" dirty="0"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pt-PT" altLang="pt-PT" sz="20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  <m:r>
                      <a:rPr lang="pt-PT" altLang="pt-PT" sz="20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endParaRPr lang="pt-PT" altLang="pt-PT" sz="2000" dirty="0">
                  <a:latin typeface="dcti10" panose="020B0500000000000000" pitchFamily="34" charset="0"/>
                </a:endParaRPr>
              </a:p>
            </p:txBody>
          </p:sp>
        </mc:Choice>
        <mc:Fallback>
          <p:sp>
            <p:nvSpPr>
              <p:cNvPr id="12" name="Text 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021783" y="1715682"/>
                <a:ext cx="448264" cy="40011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3" name="TextBox 12"/>
              <p:cNvSpPr txBox="1"/>
              <p:nvPr/>
            </p:nvSpPr>
            <p:spPr>
              <a:xfrm>
                <a:off x="923441" y="5234486"/>
                <a:ext cx="388696" cy="51161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PT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pt-PT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acc>
                            <m:accPr>
                              <m:chr m:val="̅"/>
                              <m:ctrlPr>
                                <a:rPr lang="pt-PT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pt-PT" b="0" i="1" smtClean="0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</m:acc>
                        </m:num>
                        <m:den>
                          <m:r>
                            <a:rPr lang="pt-PT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𝜆</m:t>
                          </m:r>
                        </m:den>
                      </m:f>
                    </m:oMath>
                  </m:oMathPara>
                </a14:m>
                <a:endParaRPr lang="pt-PT" dirty="0"/>
              </a:p>
            </p:txBody>
          </p:sp>
        </mc:Choice>
        <mc:Fallback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3441" y="5234486"/>
                <a:ext cx="388696" cy="51161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4" name="TextBox 13"/>
              <p:cNvSpPr txBox="1"/>
              <p:nvPr/>
            </p:nvSpPr>
            <p:spPr>
              <a:xfrm>
                <a:off x="4958517" y="2270328"/>
                <a:ext cx="440697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PT" sz="2000" b="0" i="1" smtClean="0">
                          <a:latin typeface="Cambria Math" panose="02040503050406030204" pitchFamily="18" charset="0"/>
                        </a:rPr>
                        <m:t>𝑀𝑃</m:t>
                      </m:r>
                    </m:oMath>
                  </m:oMathPara>
                </a14:m>
                <a:endParaRPr lang="pt-PT" sz="2000" dirty="0"/>
              </a:p>
            </p:txBody>
          </p:sp>
        </mc:Choice>
        <mc:Fallback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58517" y="2270328"/>
                <a:ext cx="440697" cy="307777"/>
              </a:xfrm>
              <a:prstGeom prst="rect">
                <a:avLst/>
              </a:prstGeom>
              <a:blipFill>
                <a:blip r:embed="rId4"/>
                <a:stretch>
                  <a:fillRect l="-19178" r="-5479" b="-588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5" name="TextBox 14"/>
              <p:cNvSpPr txBox="1"/>
              <p:nvPr/>
            </p:nvSpPr>
            <p:spPr>
              <a:xfrm>
                <a:off x="5335804" y="5105434"/>
                <a:ext cx="16696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PT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𝑟</m:t>
                      </m:r>
                    </m:oMath>
                  </m:oMathPara>
                </a14:m>
                <a:endParaRPr lang="pt-PT" dirty="0"/>
              </a:p>
            </p:txBody>
          </p:sp>
        </mc:Choice>
        <mc:Fallback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5804" y="5105434"/>
                <a:ext cx="166969" cy="276999"/>
              </a:xfrm>
              <a:prstGeom prst="rect">
                <a:avLst/>
              </a:prstGeom>
              <a:blipFill>
                <a:blip r:embed="rId5"/>
                <a:stretch>
                  <a:fillRect l="-357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Line 4"/>
          <p:cNvSpPr>
            <a:spLocks noChangeShapeType="1"/>
          </p:cNvSpPr>
          <p:nvPr/>
        </p:nvSpPr>
        <p:spPr bwMode="auto">
          <a:xfrm flipH="1">
            <a:off x="6938024" y="1830136"/>
            <a:ext cx="4943" cy="371173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algn="ctr"/>
            <a:endParaRPr lang="pt-PT"/>
          </a:p>
        </p:txBody>
      </p:sp>
      <p:sp>
        <p:nvSpPr>
          <p:cNvPr id="17" name="Line 5"/>
          <p:cNvSpPr>
            <a:spLocks noChangeShapeType="1"/>
          </p:cNvSpPr>
          <p:nvPr/>
        </p:nvSpPr>
        <p:spPr bwMode="auto">
          <a:xfrm flipH="1">
            <a:off x="6285182" y="5065513"/>
            <a:ext cx="4808247" cy="4711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algn="ctr"/>
            <a:endParaRPr lang="pt-PT"/>
          </a:p>
        </p:txBody>
      </p:sp>
      <p:sp>
        <p:nvSpPr>
          <p:cNvPr id="18" name="Line 10"/>
          <p:cNvSpPr>
            <a:spLocks noChangeShapeType="1"/>
          </p:cNvSpPr>
          <p:nvPr/>
        </p:nvSpPr>
        <p:spPr bwMode="auto">
          <a:xfrm flipH="1">
            <a:off x="7370553" y="2381796"/>
            <a:ext cx="3418355" cy="2304398"/>
          </a:xfrm>
          <a:prstGeom prst="line">
            <a:avLst/>
          </a:prstGeom>
          <a:ln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  <p:txBody>
          <a:bodyPr/>
          <a:lstStyle/>
          <a:p>
            <a:pPr algn="ctr" eaLnBrk="1" hangingPunct="1">
              <a:defRPr/>
            </a:pPr>
            <a:endParaRPr lang="pt-PT"/>
          </a:p>
        </p:txBody>
      </p:sp>
      <p:sp>
        <p:nvSpPr>
          <p:cNvPr id="19" name="Line 8"/>
          <p:cNvSpPr>
            <a:spLocks noChangeShapeType="1"/>
          </p:cNvSpPr>
          <p:nvPr/>
        </p:nvSpPr>
        <p:spPr bwMode="auto">
          <a:xfrm>
            <a:off x="6965006" y="3564791"/>
            <a:ext cx="2061371" cy="9669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algn="ctr"/>
            <a:endParaRPr lang="pt-PT"/>
          </a:p>
        </p:txBody>
      </p:sp>
      <p:sp>
        <p:nvSpPr>
          <p:cNvPr id="20" name="Text Box 23"/>
          <p:cNvSpPr txBox="1">
            <a:spLocks noChangeArrowheads="1"/>
          </p:cNvSpPr>
          <p:nvPr/>
        </p:nvSpPr>
        <p:spPr bwMode="auto">
          <a:xfrm>
            <a:off x="10781950" y="5018835"/>
            <a:ext cx="234360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t-PT" altLang="pt-PT" sz="1400" dirty="0"/>
              <a:t> </a:t>
            </a:r>
            <a:endParaRPr lang="pt-PT" altLang="pt-PT" sz="1400" dirty="0">
              <a:latin typeface="dcti10" panose="020B0500000000000000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1" name="Text Box 23"/>
              <p:cNvSpPr txBox="1">
                <a:spLocks noChangeArrowheads="1"/>
              </p:cNvSpPr>
              <p:nvPr/>
            </p:nvSpPr>
            <p:spPr bwMode="auto">
              <a:xfrm>
                <a:off x="6567986" y="1695722"/>
                <a:ext cx="448264" cy="4001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None/>
                </a:pPr>
                <a:r>
                  <a:rPr lang="pt-PT" altLang="pt-PT" sz="1400" dirty="0"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pt-PT" altLang="pt-PT" sz="20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  <m:r>
                      <a:rPr lang="pt-PT" altLang="pt-PT" sz="20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endParaRPr lang="pt-PT" altLang="pt-PT" sz="2000" dirty="0">
                  <a:latin typeface="dcti10" panose="020B0500000000000000" pitchFamily="34" charset="0"/>
                </a:endParaRPr>
              </a:p>
            </p:txBody>
          </p:sp>
        </mc:Choice>
        <mc:Fallback>
          <p:sp>
            <p:nvSpPr>
              <p:cNvPr id="21" name="Text 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567986" y="1695722"/>
                <a:ext cx="448264" cy="40011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2" name="TextBox 21"/>
              <p:cNvSpPr txBox="1"/>
              <p:nvPr/>
            </p:nvSpPr>
            <p:spPr>
              <a:xfrm>
                <a:off x="10697812" y="2116440"/>
                <a:ext cx="360868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PT" sz="2000" b="0" i="1" smtClean="0">
                          <a:latin typeface="Cambria Math" panose="02040503050406030204" pitchFamily="18" charset="0"/>
                        </a:rPr>
                        <m:t>𝐴𝑆</m:t>
                      </m:r>
                    </m:oMath>
                  </m:oMathPara>
                </a14:m>
                <a:endParaRPr lang="pt-PT" sz="2000" dirty="0"/>
              </a:p>
            </p:txBody>
          </p:sp>
        </mc:Choice>
        <mc:Fallback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97812" y="2116440"/>
                <a:ext cx="360868" cy="307777"/>
              </a:xfrm>
              <a:prstGeom prst="rect">
                <a:avLst/>
              </a:prstGeom>
              <a:blipFill>
                <a:blip r:embed="rId7"/>
                <a:stretch>
                  <a:fillRect l="-23729" r="-8475" b="-588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Text Box 15"/>
          <p:cNvSpPr txBox="1">
            <a:spLocks noChangeArrowheads="1"/>
          </p:cNvSpPr>
          <p:nvPr/>
        </p:nvSpPr>
        <p:spPr bwMode="auto">
          <a:xfrm>
            <a:off x="9068076" y="3385570"/>
            <a:ext cx="320922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t-PT" altLang="pt-PT" sz="1600" i="1" dirty="0" smtClean="0">
                <a:latin typeface="Algerian" panose="04020705040A02060702" pitchFamily="82" charset="0"/>
              </a:rPr>
              <a:t>E</a:t>
            </a:r>
            <a:endParaRPr lang="pt-PT" altLang="pt-PT" sz="1600" i="1" dirty="0">
              <a:latin typeface="Algerian" panose="04020705040A02060702" pitchFamily="82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4" name="TextBox 23"/>
              <p:cNvSpPr txBox="1"/>
              <p:nvPr/>
            </p:nvSpPr>
            <p:spPr>
              <a:xfrm>
                <a:off x="10882007" y="5085474"/>
                <a:ext cx="19800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PT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𝑌</m:t>
                      </m:r>
                    </m:oMath>
                  </m:oMathPara>
                </a14:m>
                <a:endParaRPr lang="pt-PT" dirty="0"/>
              </a:p>
            </p:txBody>
          </p:sp>
        </mc:Choice>
        <mc:Fallback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882007" y="5085474"/>
                <a:ext cx="198003" cy="276999"/>
              </a:xfrm>
              <a:prstGeom prst="rect">
                <a:avLst/>
              </a:prstGeom>
              <a:blipFill>
                <a:blip r:embed="rId8"/>
                <a:stretch>
                  <a:fillRect l="-42424" r="-9091" b="-652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Line 10"/>
          <p:cNvSpPr>
            <a:spLocks noChangeShapeType="1"/>
          </p:cNvSpPr>
          <p:nvPr/>
        </p:nvSpPr>
        <p:spPr bwMode="auto">
          <a:xfrm>
            <a:off x="7293805" y="2442091"/>
            <a:ext cx="3495103" cy="2290781"/>
          </a:xfrm>
          <a:prstGeom prst="line">
            <a:avLst/>
          </a:prstGeom>
          <a:ln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/>
          <a:lstStyle/>
          <a:p>
            <a:pPr algn="ctr" eaLnBrk="1" hangingPunct="1">
              <a:defRPr/>
            </a:pPr>
            <a:endParaRPr lang="pt-PT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6" name="TextBox 25"/>
              <p:cNvSpPr txBox="1"/>
              <p:nvPr/>
            </p:nvSpPr>
            <p:spPr>
              <a:xfrm>
                <a:off x="6622527" y="3419598"/>
                <a:ext cx="32079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pt-PT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pt-PT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e>
                        <m:sup>
                          <m:r>
                            <a:rPr lang="pt-PT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sup>
                      </m:sSup>
                    </m:oMath>
                  </m:oMathPara>
                </a14:m>
                <a:endParaRPr lang="pt-PT" dirty="0"/>
              </a:p>
            </p:txBody>
          </p:sp>
        </mc:Choice>
        <mc:Fallback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22527" y="3419598"/>
                <a:ext cx="320793" cy="276999"/>
              </a:xfrm>
              <a:prstGeom prst="rect">
                <a:avLst/>
              </a:prstGeom>
              <a:blipFill>
                <a:blip r:embed="rId9"/>
                <a:stretch>
                  <a:fillRect l="-16981" t="-444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7" name="TextBox 26"/>
              <p:cNvSpPr txBox="1"/>
              <p:nvPr/>
            </p:nvSpPr>
            <p:spPr>
              <a:xfrm>
                <a:off x="1055230" y="3387828"/>
                <a:ext cx="32079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pt-PT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pt-PT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e>
                        <m:sup>
                          <m:r>
                            <a:rPr lang="pt-PT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sup>
                      </m:sSup>
                    </m:oMath>
                  </m:oMathPara>
                </a14:m>
                <a:endParaRPr lang="pt-PT" dirty="0"/>
              </a:p>
            </p:txBody>
          </p:sp>
        </mc:Choice>
        <mc:Fallback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55230" y="3387828"/>
                <a:ext cx="320793" cy="276999"/>
              </a:xfrm>
              <a:prstGeom prst="rect">
                <a:avLst/>
              </a:prstGeom>
              <a:blipFill>
                <a:blip r:embed="rId10"/>
                <a:stretch>
                  <a:fillRect l="-16981" t="-444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8" name="TextBox 27"/>
              <p:cNvSpPr txBox="1"/>
              <p:nvPr/>
            </p:nvSpPr>
            <p:spPr>
              <a:xfrm>
                <a:off x="8958321" y="5110286"/>
                <a:ext cx="32444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pt-PT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pt-PT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𝑌</m:t>
                          </m:r>
                        </m:e>
                        <m:sup>
                          <m:r>
                            <a:rPr lang="pt-PT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</m:sup>
                      </m:sSup>
                    </m:oMath>
                  </m:oMathPara>
                </a14:m>
                <a:endParaRPr lang="pt-PT" dirty="0"/>
              </a:p>
            </p:txBody>
          </p:sp>
        </mc:Choice>
        <mc:Fallback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58321" y="5110286"/>
                <a:ext cx="324448" cy="276999"/>
              </a:xfrm>
              <a:prstGeom prst="rect">
                <a:avLst/>
              </a:prstGeom>
              <a:blipFill>
                <a:blip r:embed="rId11"/>
                <a:stretch>
                  <a:fillRect l="-24528" t="-4348" b="-652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Line 10"/>
          <p:cNvSpPr>
            <a:spLocks noChangeShapeType="1"/>
          </p:cNvSpPr>
          <p:nvPr/>
        </p:nvSpPr>
        <p:spPr bwMode="auto">
          <a:xfrm>
            <a:off x="9021290" y="2073451"/>
            <a:ext cx="8882" cy="2952000"/>
          </a:xfrm>
          <a:prstGeom prst="line">
            <a:avLst/>
          </a:prstGeom>
          <a:ln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  <p:txBody>
          <a:bodyPr/>
          <a:lstStyle/>
          <a:p>
            <a:pPr algn="ctr" eaLnBrk="1" hangingPunct="1">
              <a:defRPr/>
            </a:pPr>
            <a:endParaRPr lang="pt-PT"/>
          </a:p>
        </p:txBody>
      </p:sp>
      <p:sp>
        <p:nvSpPr>
          <p:cNvPr id="30" name="Oval 29"/>
          <p:cNvSpPr/>
          <p:nvPr/>
        </p:nvSpPr>
        <p:spPr>
          <a:xfrm>
            <a:off x="8976172" y="3520460"/>
            <a:ext cx="108000" cy="108000"/>
          </a:xfrm>
          <a:prstGeom prst="ellipse">
            <a:avLst/>
          </a:prstGeom>
          <a:ln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31" name="Oval 30"/>
          <p:cNvSpPr/>
          <p:nvPr/>
        </p:nvSpPr>
        <p:spPr>
          <a:xfrm>
            <a:off x="8971732" y="5010567"/>
            <a:ext cx="108000" cy="108000"/>
          </a:xfrm>
          <a:prstGeom prst="ellipse">
            <a:avLst/>
          </a:prstGeom>
          <a:ln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 b="1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2" name="TextBox 31"/>
              <p:cNvSpPr txBox="1"/>
              <p:nvPr/>
            </p:nvSpPr>
            <p:spPr>
              <a:xfrm>
                <a:off x="8755070" y="1832861"/>
                <a:ext cx="59599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PT" b="0" i="1" smtClean="0">
                          <a:latin typeface="Cambria Math" panose="02040503050406030204" pitchFamily="18" charset="0"/>
                        </a:rPr>
                        <m:t>𝐿𝑅𝐴𝑆</m:t>
                      </m:r>
                    </m:oMath>
                  </m:oMathPara>
                </a14:m>
                <a:endParaRPr lang="pt-PT" dirty="0"/>
              </a:p>
            </p:txBody>
          </p:sp>
        </mc:Choice>
        <mc:Fallback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55070" y="1832861"/>
                <a:ext cx="595996" cy="276999"/>
              </a:xfrm>
              <a:prstGeom prst="rect">
                <a:avLst/>
              </a:prstGeom>
              <a:blipFill>
                <a:blip r:embed="rId12"/>
                <a:stretch>
                  <a:fillRect l="-13265" r="-4082" b="-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3" name="TextBox 32"/>
              <p:cNvSpPr txBox="1"/>
              <p:nvPr/>
            </p:nvSpPr>
            <p:spPr>
              <a:xfrm>
                <a:off x="3902899" y="5092196"/>
                <a:ext cx="26449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pt-PT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pt-PT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𝑟</m:t>
                          </m:r>
                        </m:e>
                        <m:sup>
                          <m:r>
                            <a:rPr lang="pt-PT" b="0" i="1" smtClean="0">
                              <a:latin typeface="Cambria Math" panose="02040503050406030204" pitchFamily="18" charset="0"/>
                            </a:rPr>
                            <m:t>∗</m:t>
                          </m:r>
                        </m:sup>
                      </m:sSup>
                    </m:oMath>
                  </m:oMathPara>
                </a14:m>
                <a:endParaRPr lang="pt-PT" dirty="0"/>
              </a:p>
            </p:txBody>
          </p:sp>
        </mc:Choice>
        <mc:Fallback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02899" y="5092196"/>
                <a:ext cx="264495" cy="276999"/>
              </a:xfrm>
              <a:prstGeom prst="rect">
                <a:avLst/>
              </a:prstGeom>
              <a:blipFill>
                <a:blip r:embed="rId13"/>
                <a:stretch>
                  <a:fillRect l="-2272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Text Box 15"/>
          <p:cNvSpPr txBox="1">
            <a:spLocks noChangeArrowheads="1"/>
          </p:cNvSpPr>
          <p:nvPr/>
        </p:nvSpPr>
        <p:spPr bwMode="auto">
          <a:xfrm>
            <a:off x="3715162" y="370770"/>
            <a:ext cx="4331635" cy="40011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  <a:extLst/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pt-PT" altLang="pt-PT" sz="2000" dirty="0" smtClean="0"/>
              <a:t>The short-run and long-run </a:t>
            </a:r>
            <a:r>
              <a:rPr lang="pt-PT" altLang="pt-PT" sz="2000" dirty="0" err="1" smtClean="0"/>
              <a:t>equilibria</a:t>
            </a:r>
            <a:endParaRPr lang="pt-PT" altLang="pt-PT" sz="20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5" name="TextBox 34"/>
              <p:cNvSpPr txBox="1"/>
              <p:nvPr/>
            </p:nvSpPr>
            <p:spPr>
              <a:xfrm>
                <a:off x="7215172" y="2116441"/>
                <a:ext cx="405046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PT" sz="2000" b="0" i="1" smtClean="0">
                          <a:latin typeface="Cambria Math" panose="02040503050406030204" pitchFamily="18" charset="0"/>
                        </a:rPr>
                        <m:t>𝐴𝐷</m:t>
                      </m:r>
                    </m:oMath>
                  </m:oMathPara>
                </a14:m>
                <a:endParaRPr lang="pt-PT" sz="2000" dirty="0"/>
              </a:p>
            </p:txBody>
          </p:sp>
        </mc:Choice>
        <mc:Fallback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15172" y="2116441"/>
                <a:ext cx="405046" cy="307777"/>
              </a:xfrm>
              <a:prstGeom prst="rect">
                <a:avLst/>
              </a:prstGeom>
              <a:blipFill>
                <a:blip r:embed="rId14"/>
                <a:stretch>
                  <a:fillRect l="-22727" r="-6061" b="-588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6" name="TextBox 35"/>
          <p:cNvSpPr txBox="1"/>
          <p:nvPr/>
        </p:nvSpPr>
        <p:spPr>
          <a:xfrm>
            <a:off x="2617050" y="1194098"/>
            <a:ext cx="1652378" cy="36933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 anchor="ctr">
            <a:spAutoFit/>
          </a:bodyPr>
          <a:lstStyle/>
          <a:p>
            <a:r>
              <a:rPr lang="pt-PT" dirty="0" smtClean="0">
                <a:solidFill>
                  <a:srgbClr val="C00000"/>
                </a:solidFill>
              </a:rPr>
              <a:t>  Central Bank</a:t>
            </a:r>
            <a:endParaRPr lang="pt-PT" dirty="0">
              <a:solidFill>
                <a:srgbClr val="C00000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8240989" y="1194098"/>
            <a:ext cx="1652378" cy="36933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 anchor="ctr">
            <a:spAutoFit/>
          </a:bodyPr>
          <a:lstStyle/>
          <a:p>
            <a:r>
              <a:rPr lang="pt-PT" dirty="0" smtClean="0">
                <a:solidFill>
                  <a:srgbClr val="C00000"/>
                </a:solidFill>
              </a:rPr>
              <a:t>       AD , AS</a:t>
            </a:r>
            <a:endParaRPr lang="pt-PT" dirty="0">
              <a:solidFill>
                <a:srgbClr val="C00000"/>
              </a:solidFill>
            </a:endParaRPr>
          </a:p>
        </p:txBody>
      </p:sp>
      <p:sp>
        <p:nvSpPr>
          <p:cNvPr id="38" name="Text Box 15"/>
          <p:cNvSpPr txBox="1">
            <a:spLocks noChangeArrowheads="1"/>
          </p:cNvSpPr>
          <p:nvPr/>
        </p:nvSpPr>
        <p:spPr bwMode="auto">
          <a:xfrm>
            <a:off x="3787370" y="3231071"/>
            <a:ext cx="320922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t-PT" altLang="pt-PT" sz="1600" i="1" dirty="0" smtClean="0">
                <a:latin typeface="Algerian" panose="04020705040A02060702" pitchFamily="82" charset="0"/>
              </a:rPr>
              <a:t>E</a:t>
            </a:r>
            <a:endParaRPr lang="pt-PT" altLang="pt-PT" sz="1600" i="1" dirty="0">
              <a:latin typeface="Algerian" panose="04020705040A020607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7958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4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5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  <p:bldP spid="13" grpId="0"/>
      <p:bldP spid="14" grpId="0"/>
      <p:bldP spid="18" grpId="0" animBg="1"/>
      <p:bldP spid="19" grpId="0" animBg="1"/>
      <p:bldP spid="22" grpId="0"/>
      <p:bldP spid="23" grpId="0"/>
      <p:bldP spid="25" grpId="0" animBg="1"/>
      <p:bldP spid="26" grpId="0"/>
      <p:bldP spid="27" grpId="0"/>
      <p:bldP spid="28" grpId="0"/>
      <p:bldP spid="29" grpId="0" animBg="1"/>
      <p:bldP spid="30" grpId="0" animBg="1"/>
      <p:bldP spid="31" grpId="0" animBg="1"/>
      <p:bldP spid="32" grpId="0"/>
      <p:bldP spid="33" grpId="0"/>
      <p:bldP spid="35" grpId="0"/>
      <p:bldP spid="38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54</Words>
  <Application>Microsoft Office PowerPoint</Application>
  <PresentationFormat>Widescreen</PresentationFormat>
  <Paragraphs>20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Algerian</vt:lpstr>
      <vt:lpstr>Arial</vt:lpstr>
      <vt:lpstr>Calibri</vt:lpstr>
      <vt:lpstr>Calibri Light</vt:lpstr>
      <vt:lpstr>Cambria Math</vt:lpstr>
      <vt:lpstr>dcti10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Utilizador do Windows</dc:creator>
  <cp:lastModifiedBy>Utilizador do Windows</cp:lastModifiedBy>
  <cp:revision>2</cp:revision>
  <dcterms:created xsi:type="dcterms:W3CDTF">2023-04-14T20:25:22Z</dcterms:created>
  <dcterms:modified xsi:type="dcterms:W3CDTF">2023-04-14T20:50:52Z</dcterms:modified>
</cp:coreProperties>
</file>